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59" r:id="rId4"/>
    <p:sldId id="260" r:id="rId5"/>
    <p:sldId id="258"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8" autoAdjust="0"/>
    <p:restoredTop sz="94660"/>
  </p:normalViewPr>
  <p:slideViewPr>
    <p:cSldViewPr snapToGrid="0">
      <p:cViewPr varScale="1">
        <p:scale>
          <a:sx n="120" d="100"/>
          <a:sy n="120" d="100"/>
        </p:scale>
        <p:origin x="13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14AC06-EB72-4460-9593-A9D52ADA4A58}"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n-US"/>
        </a:p>
      </dgm:t>
    </dgm:pt>
    <dgm:pt modelId="{C65EB17F-CE78-4031-9A3D-570776688A96}">
      <dgm:prSet phldrT="[Text]"/>
      <dgm:spPr/>
      <dgm:t>
        <a:bodyPr/>
        <a:lstStyle/>
        <a:p>
          <a:pPr algn="ctr"/>
          <a:r>
            <a:rPr lang="en-US" dirty="0">
              <a:latin typeface="Georgia" panose="02040502050405020303" pitchFamily="18" charset="0"/>
            </a:rPr>
            <a:t>Mid Florida Housing Partnership</a:t>
          </a:r>
        </a:p>
      </dgm:t>
    </dgm:pt>
    <dgm:pt modelId="{FAC750DE-6011-4552-BD60-2943E6BC4620}" type="parTrans" cxnId="{C4FF55D9-6890-40B1-A644-280538D2231A}">
      <dgm:prSet/>
      <dgm:spPr/>
      <dgm:t>
        <a:bodyPr/>
        <a:lstStyle/>
        <a:p>
          <a:endParaRPr lang="en-US"/>
        </a:p>
      </dgm:t>
    </dgm:pt>
    <dgm:pt modelId="{ECC5E4E3-3E29-4E36-8DED-B271D63D80ED}" type="sibTrans" cxnId="{C4FF55D9-6890-40B1-A644-280538D2231A}">
      <dgm:prSet/>
      <dgm:spPr/>
      <dgm:t>
        <a:bodyPr/>
        <a:lstStyle/>
        <a:p>
          <a:endParaRPr lang="en-US"/>
        </a:p>
      </dgm:t>
    </dgm:pt>
    <dgm:pt modelId="{5D056B2A-DA0E-49FB-85F5-54D34AB00E25}">
      <dgm:prSet phldrT="[Text]"/>
      <dgm:spPr/>
      <dgm:t>
        <a:bodyPr/>
        <a:lstStyle/>
        <a:p>
          <a:pPr algn="ctr">
            <a:spcAft>
              <a:spcPts val="0"/>
            </a:spcAft>
          </a:pPr>
          <a:r>
            <a:rPr lang="en-US" dirty="0">
              <a:latin typeface="Georgia" panose="02040502050405020303" pitchFamily="18" charset="0"/>
            </a:rPr>
            <a:t>Guardian</a:t>
          </a:r>
        </a:p>
        <a:p>
          <a:pPr algn="ctr">
            <a:spcAft>
              <a:spcPts val="0"/>
            </a:spcAft>
          </a:pPr>
          <a:r>
            <a:rPr lang="en-US" dirty="0">
              <a:latin typeface="Georgia" panose="02040502050405020303" pitchFamily="18" charset="0"/>
            </a:rPr>
            <a:t>Community Resource</a:t>
          </a:r>
        </a:p>
        <a:p>
          <a:pPr algn="ctr">
            <a:spcAft>
              <a:spcPts val="0"/>
            </a:spcAft>
          </a:pPr>
          <a:r>
            <a:rPr lang="en-US" dirty="0">
              <a:latin typeface="Georgia" panose="02040502050405020303" pitchFamily="18" charset="0"/>
            </a:rPr>
            <a:t>   Management	</a:t>
          </a:r>
        </a:p>
      </dgm:t>
    </dgm:pt>
    <dgm:pt modelId="{D6FAB77D-8B1A-427C-8C64-5FD900852855}" type="parTrans" cxnId="{B7A13BB6-7BE6-4B16-8396-4C9B3D19C226}">
      <dgm:prSet/>
      <dgm:spPr/>
      <dgm:t>
        <a:bodyPr/>
        <a:lstStyle/>
        <a:p>
          <a:endParaRPr lang="en-US"/>
        </a:p>
      </dgm:t>
    </dgm:pt>
    <dgm:pt modelId="{F2C246FC-C96B-47D6-818A-F94F8704C0C1}" type="sibTrans" cxnId="{B7A13BB6-7BE6-4B16-8396-4C9B3D19C226}">
      <dgm:prSet/>
      <dgm:spPr/>
      <dgm:t>
        <a:bodyPr/>
        <a:lstStyle/>
        <a:p>
          <a:endParaRPr lang="en-US"/>
        </a:p>
      </dgm:t>
    </dgm:pt>
    <dgm:pt modelId="{F58AF14B-FEA9-44A8-9E97-DC53EB572265}">
      <dgm:prSet phldrT="[Text]"/>
      <dgm:spPr/>
      <dgm:t>
        <a:bodyPr/>
        <a:lstStyle/>
        <a:p>
          <a:pPr algn="ctr"/>
          <a:r>
            <a:rPr lang="en-US" dirty="0">
              <a:latin typeface="Georgia" panose="02040502050405020303" pitchFamily="18" charset="0"/>
            </a:rPr>
            <a:t>Housing and Urban Development</a:t>
          </a:r>
        </a:p>
      </dgm:t>
    </dgm:pt>
    <dgm:pt modelId="{6524D5B7-F6CF-420D-B3E1-5289CCA051C7}" type="parTrans" cxnId="{3125370F-8783-4CD5-9069-DC7371EFDE67}">
      <dgm:prSet/>
      <dgm:spPr/>
      <dgm:t>
        <a:bodyPr/>
        <a:lstStyle/>
        <a:p>
          <a:endParaRPr lang="en-US"/>
        </a:p>
      </dgm:t>
    </dgm:pt>
    <dgm:pt modelId="{DCF0D090-59A7-481B-AC5E-7BD942657BAE}" type="sibTrans" cxnId="{3125370F-8783-4CD5-9069-DC7371EFDE67}">
      <dgm:prSet/>
      <dgm:spPr/>
      <dgm:t>
        <a:bodyPr/>
        <a:lstStyle/>
        <a:p>
          <a:endParaRPr lang="en-US"/>
        </a:p>
      </dgm:t>
    </dgm:pt>
    <dgm:pt modelId="{513FA116-2C44-48F1-AE60-E066041E2D91}">
      <dgm:prSet phldrT="[Text]"/>
      <dgm:spPr/>
      <dgm:t>
        <a:bodyPr/>
        <a:lstStyle/>
        <a:p>
          <a:pPr algn="ctr"/>
          <a:r>
            <a:rPr lang="en-US" dirty="0">
              <a:latin typeface="Georgia" panose="02040502050405020303" pitchFamily="18" charset="0"/>
            </a:rPr>
            <a:t>Qualified Applicants</a:t>
          </a:r>
        </a:p>
      </dgm:t>
    </dgm:pt>
    <dgm:pt modelId="{DD781FD6-100E-4EC4-9AA9-106F7ABB69C3}" type="parTrans" cxnId="{920480A7-7212-4FCF-8DAD-6EB5C9BDE23E}">
      <dgm:prSet/>
      <dgm:spPr/>
      <dgm:t>
        <a:bodyPr/>
        <a:lstStyle/>
        <a:p>
          <a:endParaRPr lang="en-US"/>
        </a:p>
      </dgm:t>
    </dgm:pt>
    <dgm:pt modelId="{0305F247-8254-47EE-B3A5-B410078744B1}" type="sibTrans" cxnId="{920480A7-7212-4FCF-8DAD-6EB5C9BDE23E}">
      <dgm:prSet/>
      <dgm:spPr/>
      <dgm:t>
        <a:bodyPr/>
        <a:lstStyle/>
        <a:p>
          <a:endParaRPr lang="en-US"/>
        </a:p>
      </dgm:t>
    </dgm:pt>
    <dgm:pt modelId="{576FC683-F0CA-4F6C-9FCD-791150C02286}">
      <dgm:prSet phldrT="[Text]"/>
      <dgm:spPr/>
      <dgm:t>
        <a:bodyPr/>
        <a:lstStyle/>
        <a:p>
          <a:pPr algn="ctr"/>
          <a:r>
            <a:rPr lang="en-US" dirty="0">
              <a:latin typeface="Georgia" panose="02040502050405020303" pitchFamily="18" charset="0"/>
            </a:rPr>
            <a:t>Licensed Contractors</a:t>
          </a:r>
        </a:p>
      </dgm:t>
    </dgm:pt>
    <dgm:pt modelId="{1FBC4C7B-3ECF-44F1-9126-0BB6F48838F1}" type="parTrans" cxnId="{9D93A9F7-7E79-4AB4-A75C-15B3D358247E}">
      <dgm:prSet/>
      <dgm:spPr/>
      <dgm:t>
        <a:bodyPr/>
        <a:lstStyle/>
        <a:p>
          <a:endParaRPr lang="en-US"/>
        </a:p>
      </dgm:t>
    </dgm:pt>
    <dgm:pt modelId="{B70FBACF-1558-4AB0-8039-EFDD5984E96E}" type="sibTrans" cxnId="{9D93A9F7-7E79-4AB4-A75C-15B3D358247E}">
      <dgm:prSet/>
      <dgm:spPr/>
      <dgm:t>
        <a:bodyPr/>
        <a:lstStyle/>
        <a:p>
          <a:endParaRPr lang="en-US"/>
        </a:p>
      </dgm:t>
    </dgm:pt>
    <dgm:pt modelId="{393C96A3-C842-45CE-B0BD-41310DA22D33}">
      <dgm:prSet phldrT="[Text]"/>
      <dgm:spPr/>
      <dgm:t>
        <a:bodyPr/>
        <a:lstStyle/>
        <a:p>
          <a:pPr algn="ctr"/>
          <a:r>
            <a:rPr lang="en-US" dirty="0">
              <a:latin typeface="Georgia" panose="02040502050405020303" pitchFamily="18" charset="0"/>
            </a:rPr>
            <a:t>Flagler County Housing Services </a:t>
          </a:r>
        </a:p>
      </dgm:t>
    </dgm:pt>
    <dgm:pt modelId="{669FAA54-7A48-4A5B-847F-1947C61EA9CB}" type="parTrans" cxnId="{FB78A821-A639-4F82-9CFC-2BEC9A9B4735}">
      <dgm:prSet/>
      <dgm:spPr/>
      <dgm:t>
        <a:bodyPr/>
        <a:lstStyle/>
        <a:p>
          <a:endParaRPr lang="en-US"/>
        </a:p>
      </dgm:t>
    </dgm:pt>
    <dgm:pt modelId="{89070CA1-F19F-4B0E-B51B-462E1C7F7D3C}" type="sibTrans" cxnId="{FB78A821-A639-4F82-9CFC-2BEC9A9B4735}">
      <dgm:prSet/>
      <dgm:spPr/>
      <dgm:t>
        <a:bodyPr/>
        <a:lstStyle/>
        <a:p>
          <a:endParaRPr lang="en-US"/>
        </a:p>
      </dgm:t>
    </dgm:pt>
    <dgm:pt modelId="{84D5AB59-382A-467C-BD07-5A46773CB271}" type="pres">
      <dgm:prSet presAssocID="{8414AC06-EB72-4460-9593-A9D52ADA4A58}" presName="diagram" presStyleCnt="0">
        <dgm:presLayoutVars>
          <dgm:dir/>
          <dgm:resizeHandles val="exact"/>
        </dgm:presLayoutVars>
      </dgm:prSet>
      <dgm:spPr/>
    </dgm:pt>
    <dgm:pt modelId="{87A52121-549A-43EA-903E-063A93C7FFBD}" type="pres">
      <dgm:prSet presAssocID="{C65EB17F-CE78-4031-9A3D-570776688A96}" presName="node" presStyleLbl="node1" presStyleIdx="0" presStyleCnt="6">
        <dgm:presLayoutVars>
          <dgm:bulletEnabled val="1"/>
        </dgm:presLayoutVars>
      </dgm:prSet>
      <dgm:spPr/>
    </dgm:pt>
    <dgm:pt modelId="{E258000A-8707-4504-98BF-D82374225CB5}" type="pres">
      <dgm:prSet presAssocID="{ECC5E4E3-3E29-4E36-8DED-B271D63D80ED}" presName="sibTrans" presStyleCnt="0"/>
      <dgm:spPr/>
    </dgm:pt>
    <dgm:pt modelId="{8D09BF9C-5B74-46BD-8F5B-088DC8EB452F}" type="pres">
      <dgm:prSet presAssocID="{5D056B2A-DA0E-49FB-85F5-54D34AB00E25}" presName="node" presStyleLbl="node1" presStyleIdx="1" presStyleCnt="6">
        <dgm:presLayoutVars>
          <dgm:bulletEnabled val="1"/>
        </dgm:presLayoutVars>
      </dgm:prSet>
      <dgm:spPr/>
    </dgm:pt>
    <dgm:pt modelId="{CB5A7A65-C0BF-4487-B03F-8F1A9BC32B7D}" type="pres">
      <dgm:prSet presAssocID="{F2C246FC-C96B-47D6-818A-F94F8704C0C1}" presName="sibTrans" presStyleCnt="0"/>
      <dgm:spPr/>
    </dgm:pt>
    <dgm:pt modelId="{2240E3D4-A866-4741-AE7E-71223309A841}" type="pres">
      <dgm:prSet presAssocID="{F58AF14B-FEA9-44A8-9E97-DC53EB572265}" presName="node" presStyleLbl="node1" presStyleIdx="2" presStyleCnt="6">
        <dgm:presLayoutVars>
          <dgm:bulletEnabled val="1"/>
        </dgm:presLayoutVars>
      </dgm:prSet>
      <dgm:spPr/>
    </dgm:pt>
    <dgm:pt modelId="{B5F6B991-7514-4042-AD17-32046C00238E}" type="pres">
      <dgm:prSet presAssocID="{DCF0D090-59A7-481B-AC5E-7BD942657BAE}" presName="sibTrans" presStyleCnt="0"/>
      <dgm:spPr/>
    </dgm:pt>
    <dgm:pt modelId="{BF68D56A-4B6C-476F-B3B5-CC206B3FBF43}" type="pres">
      <dgm:prSet presAssocID="{513FA116-2C44-48F1-AE60-E066041E2D91}" presName="node" presStyleLbl="node1" presStyleIdx="3" presStyleCnt="6">
        <dgm:presLayoutVars>
          <dgm:bulletEnabled val="1"/>
        </dgm:presLayoutVars>
      </dgm:prSet>
      <dgm:spPr/>
    </dgm:pt>
    <dgm:pt modelId="{F03716A8-4429-4FF5-A55E-170B6D138A2C}" type="pres">
      <dgm:prSet presAssocID="{0305F247-8254-47EE-B3A5-B410078744B1}" presName="sibTrans" presStyleCnt="0"/>
      <dgm:spPr/>
    </dgm:pt>
    <dgm:pt modelId="{E4537420-1457-4A31-928B-FB31571A283C}" type="pres">
      <dgm:prSet presAssocID="{576FC683-F0CA-4F6C-9FCD-791150C02286}" presName="node" presStyleLbl="node1" presStyleIdx="4" presStyleCnt="6">
        <dgm:presLayoutVars>
          <dgm:bulletEnabled val="1"/>
        </dgm:presLayoutVars>
      </dgm:prSet>
      <dgm:spPr/>
    </dgm:pt>
    <dgm:pt modelId="{29B60AE7-F9E2-46D5-9CB9-76DA35D14629}" type="pres">
      <dgm:prSet presAssocID="{B70FBACF-1558-4AB0-8039-EFDD5984E96E}" presName="sibTrans" presStyleCnt="0"/>
      <dgm:spPr/>
    </dgm:pt>
    <dgm:pt modelId="{CE39CAEA-4761-48D1-B153-9D9E01B835EE}" type="pres">
      <dgm:prSet presAssocID="{393C96A3-C842-45CE-B0BD-41310DA22D33}" presName="node" presStyleLbl="node1" presStyleIdx="5" presStyleCnt="6">
        <dgm:presLayoutVars>
          <dgm:bulletEnabled val="1"/>
        </dgm:presLayoutVars>
      </dgm:prSet>
      <dgm:spPr/>
    </dgm:pt>
  </dgm:ptLst>
  <dgm:cxnLst>
    <dgm:cxn modelId="{3125370F-8783-4CD5-9069-DC7371EFDE67}" srcId="{8414AC06-EB72-4460-9593-A9D52ADA4A58}" destId="{F58AF14B-FEA9-44A8-9E97-DC53EB572265}" srcOrd="2" destOrd="0" parTransId="{6524D5B7-F6CF-420D-B3E1-5289CCA051C7}" sibTransId="{DCF0D090-59A7-481B-AC5E-7BD942657BAE}"/>
    <dgm:cxn modelId="{FB78A821-A639-4F82-9CFC-2BEC9A9B4735}" srcId="{8414AC06-EB72-4460-9593-A9D52ADA4A58}" destId="{393C96A3-C842-45CE-B0BD-41310DA22D33}" srcOrd="5" destOrd="0" parTransId="{669FAA54-7A48-4A5B-847F-1947C61EA9CB}" sibTransId="{89070CA1-F19F-4B0E-B51B-462E1C7F7D3C}"/>
    <dgm:cxn modelId="{66615F45-7761-4547-A5D5-4C3E50A437D4}" type="presOf" srcId="{576FC683-F0CA-4F6C-9FCD-791150C02286}" destId="{E4537420-1457-4A31-928B-FB31571A283C}" srcOrd="0" destOrd="0" presId="urn:microsoft.com/office/officeart/2005/8/layout/default"/>
    <dgm:cxn modelId="{A32EF74C-4D26-4527-8AFB-853D1778CC96}" type="presOf" srcId="{8414AC06-EB72-4460-9593-A9D52ADA4A58}" destId="{84D5AB59-382A-467C-BD07-5A46773CB271}" srcOrd="0" destOrd="0" presId="urn:microsoft.com/office/officeart/2005/8/layout/default"/>
    <dgm:cxn modelId="{E6D4E270-A3ED-459E-A176-5A91CB8274DA}" type="presOf" srcId="{5D056B2A-DA0E-49FB-85F5-54D34AB00E25}" destId="{8D09BF9C-5B74-46BD-8F5B-088DC8EB452F}" srcOrd="0" destOrd="0" presId="urn:microsoft.com/office/officeart/2005/8/layout/default"/>
    <dgm:cxn modelId="{84BE6052-890D-4F16-8BBF-8572AB28CFCF}" type="presOf" srcId="{513FA116-2C44-48F1-AE60-E066041E2D91}" destId="{BF68D56A-4B6C-476F-B3B5-CC206B3FBF43}" srcOrd="0" destOrd="0" presId="urn:microsoft.com/office/officeart/2005/8/layout/default"/>
    <dgm:cxn modelId="{920480A7-7212-4FCF-8DAD-6EB5C9BDE23E}" srcId="{8414AC06-EB72-4460-9593-A9D52ADA4A58}" destId="{513FA116-2C44-48F1-AE60-E066041E2D91}" srcOrd="3" destOrd="0" parTransId="{DD781FD6-100E-4EC4-9AA9-106F7ABB69C3}" sibTransId="{0305F247-8254-47EE-B3A5-B410078744B1}"/>
    <dgm:cxn modelId="{B7A13BB6-7BE6-4B16-8396-4C9B3D19C226}" srcId="{8414AC06-EB72-4460-9593-A9D52ADA4A58}" destId="{5D056B2A-DA0E-49FB-85F5-54D34AB00E25}" srcOrd="1" destOrd="0" parTransId="{D6FAB77D-8B1A-427C-8C64-5FD900852855}" sibTransId="{F2C246FC-C96B-47D6-818A-F94F8704C0C1}"/>
    <dgm:cxn modelId="{C6D753C5-11EC-42E4-B5D2-C35C3658DB07}" type="presOf" srcId="{393C96A3-C842-45CE-B0BD-41310DA22D33}" destId="{CE39CAEA-4761-48D1-B153-9D9E01B835EE}" srcOrd="0" destOrd="0" presId="urn:microsoft.com/office/officeart/2005/8/layout/default"/>
    <dgm:cxn modelId="{71CA3ED9-0340-4146-8E6E-684ECA32E07E}" type="presOf" srcId="{F58AF14B-FEA9-44A8-9E97-DC53EB572265}" destId="{2240E3D4-A866-4741-AE7E-71223309A841}" srcOrd="0" destOrd="0" presId="urn:microsoft.com/office/officeart/2005/8/layout/default"/>
    <dgm:cxn modelId="{C4FF55D9-6890-40B1-A644-280538D2231A}" srcId="{8414AC06-EB72-4460-9593-A9D52ADA4A58}" destId="{C65EB17F-CE78-4031-9A3D-570776688A96}" srcOrd="0" destOrd="0" parTransId="{FAC750DE-6011-4552-BD60-2943E6BC4620}" sibTransId="{ECC5E4E3-3E29-4E36-8DED-B271D63D80ED}"/>
    <dgm:cxn modelId="{7CF2FCF2-1C14-4BC4-B830-B400A3E0EE7B}" type="presOf" srcId="{C65EB17F-CE78-4031-9A3D-570776688A96}" destId="{87A52121-549A-43EA-903E-063A93C7FFBD}" srcOrd="0" destOrd="0" presId="urn:microsoft.com/office/officeart/2005/8/layout/default"/>
    <dgm:cxn modelId="{9D93A9F7-7E79-4AB4-A75C-15B3D358247E}" srcId="{8414AC06-EB72-4460-9593-A9D52ADA4A58}" destId="{576FC683-F0CA-4F6C-9FCD-791150C02286}" srcOrd="4" destOrd="0" parTransId="{1FBC4C7B-3ECF-44F1-9126-0BB6F48838F1}" sibTransId="{B70FBACF-1558-4AB0-8039-EFDD5984E96E}"/>
    <dgm:cxn modelId="{79714E3A-2402-4578-A0F0-F2A884F4177A}" type="presParOf" srcId="{84D5AB59-382A-467C-BD07-5A46773CB271}" destId="{87A52121-549A-43EA-903E-063A93C7FFBD}" srcOrd="0" destOrd="0" presId="urn:microsoft.com/office/officeart/2005/8/layout/default"/>
    <dgm:cxn modelId="{FF467E65-0505-4EE4-BA20-3F27EBCE232D}" type="presParOf" srcId="{84D5AB59-382A-467C-BD07-5A46773CB271}" destId="{E258000A-8707-4504-98BF-D82374225CB5}" srcOrd="1" destOrd="0" presId="urn:microsoft.com/office/officeart/2005/8/layout/default"/>
    <dgm:cxn modelId="{7DECA7B8-22E9-40CE-87CE-5C3E705721F8}" type="presParOf" srcId="{84D5AB59-382A-467C-BD07-5A46773CB271}" destId="{8D09BF9C-5B74-46BD-8F5B-088DC8EB452F}" srcOrd="2" destOrd="0" presId="urn:microsoft.com/office/officeart/2005/8/layout/default"/>
    <dgm:cxn modelId="{251FF5FF-16FB-4894-9399-B29F3E2B44BB}" type="presParOf" srcId="{84D5AB59-382A-467C-BD07-5A46773CB271}" destId="{CB5A7A65-C0BF-4487-B03F-8F1A9BC32B7D}" srcOrd="3" destOrd="0" presId="urn:microsoft.com/office/officeart/2005/8/layout/default"/>
    <dgm:cxn modelId="{9FCB5DCD-D3FC-4AB4-BF1F-1E111429E48B}" type="presParOf" srcId="{84D5AB59-382A-467C-BD07-5A46773CB271}" destId="{2240E3D4-A866-4741-AE7E-71223309A841}" srcOrd="4" destOrd="0" presId="urn:microsoft.com/office/officeart/2005/8/layout/default"/>
    <dgm:cxn modelId="{D8D362F0-0A2E-487E-96A7-2CE7BFAB2F53}" type="presParOf" srcId="{84D5AB59-382A-467C-BD07-5A46773CB271}" destId="{B5F6B991-7514-4042-AD17-32046C00238E}" srcOrd="5" destOrd="0" presId="urn:microsoft.com/office/officeart/2005/8/layout/default"/>
    <dgm:cxn modelId="{FD2F760F-53A3-4C04-BC97-9C25AB7DD97E}" type="presParOf" srcId="{84D5AB59-382A-467C-BD07-5A46773CB271}" destId="{BF68D56A-4B6C-476F-B3B5-CC206B3FBF43}" srcOrd="6" destOrd="0" presId="urn:microsoft.com/office/officeart/2005/8/layout/default"/>
    <dgm:cxn modelId="{4B2B3E6E-E5C1-400E-8411-2A404E4C182B}" type="presParOf" srcId="{84D5AB59-382A-467C-BD07-5A46773CB271}" destId="{F03716A8-4429-4FF5-A55E-170B6D138A2C}" srcOrd="7" destOrd="0" presId="urn:microsoft.com/office/officeart/2005/8/layout/default"/>
    <dgm:cxn modelId="{52821DCB-5DAB-4B6C-B274-189D591F374E}" type="presParOf" srcId="{84D5AB59-382A-467C-BD07-5A46773CB271}" destId="{E4537420-1457-4A31-928B-FB31571A283C}" srcOrd="8" destOrd="0" presId="urn:microsoft.com/office/officeart/2005/8/layout/default"/>
    <dgm:cxn modelId="{0A08832D-ABE9-4FDF-A74A-4B837067F155}" type="presParOf" srcId="{84D5AB59-382A-467C-BD07-5A46773CB271}" destId="{29B60AE7-F9E2-46D5-9CB9-76DA35D14629}" srcOrd="9" destOrd="0" presId="urn:microsoft.com/office/officeart/2005/8/layout/default"/>
    <dgm:cxn modelId="{0579AE99-4DFA-4A05-9707-295C0E987A9D}" type="presParOf" srcId="{84D5AB59-382A-467C-BD07-5A46773CB271}" destId="{CE39CAEA-4761-48D1-B153-9D9E01B835E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2CA02F3-E292-4778-AE7D-AA50148E0EE6}"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D553DE23-A781-41D9-A32B-F9D46D722E7B}">
      <dgm:prSet custT="1"/>
      <dgm:spPr/>
      <dgm:t>
        <a:bodyPr/>
        <a:lstStyle/>
        <a:p>
          <a:r>
            <a:rPr lang="en-US" sz="2400" dirty="0">
              <a:latin typeface="Georgia" panose="02040502050405020303" pitchFamily="18" charset="0"/>
            </a:rPr>
            <a:t>1st</a:t>
          </a:r>
        </a:p>
      </dgm:t>
    </dgm:pt>
    <dgm:pt modelId="{EFC4D7E2-8C79-439D-B5CA-152F230C5231}" type="parTrans" cxnId="{12678BED-AA8B-4639-B33C-CA6384014683}">
      <dgm:prSet/>
      <dgm:spPr/>
      <dgm:t>
        <a:bodyPr/>
        <a:lstStyle/>
        <a:p>
          <a:endParaRPr lang="en-US"/>
        </a:p>
      </dgm:t>
    </dgm:pt>
    <dgm:pt modelId="{F65DBF42-EBF1-49C8-B048-3A737B664CE9}" type="sibTrans" cxnId="{12678BED-AA8B-4639-B33C-CA6384014683}">
      <dgm:prSet/>
      <dgm:spPr/>
      <dgm:t>
        <a:bodyPr/>
        <a:lstStyle/>
        <a:p>
          <a:endParaRPr lang="en-US"/>
        </a:p>
      </dgm:t>
    </dgm:pt>
    <dgm:pt modelId="{7AA326FB-DA91-4D8D-A26D-47463F1473C3}">
      <dgm:prSet custT="1"/>
      <dgm:spPr/>
      <dgm:t>
        <a:bodyPr/>
        <a:lstStyle/>
        <a:p>
          <a:r>
            <a:rPr lang="en-US" sz="2400" b="1" dirty="0">
              <a:latin typeface="Georgia" panose="02040502050405020303" pitchFamily="18" charset="0"/>
            </a:rPr>
            <a:t>Home </a:t>
          </a:r>
          <a:r>
            <a:rPr lang="en-US" sz="2000" b="1" dirty="0">
              <a:latin typeface="Georgia" panose="02040502050405020303" pitchFamily="18" charset="0"/>
            </a:rPr>
            <a:t>must</a:t>
          </a:r>
          <a:r>
            <a:rPr lang="en-US" sz="2400" b="1" dirty="0">
              <a:latin typeface="Georgia" panose="02040502050405020303" pitchFamily="18" charset="0"/>
            </a:rPr>
            <a:t> be a Single-Family Home located within incorporated City limits of Palm Coast.</a:t>
          </a:r>
        </a:p>
      </dgm:t>
    </dgm:pt>
    <dgm:pt modelId="{35BEF642-0B6E-47B9-867D-EE15E14D76B5}" type="parTrans" cxnId="{CE2E0F2A-864A-455B-8A24-2FF00E3E6468}">
      <dgm:prSet/>
      <dgm:spPr/>
      <dgm:t>
        <a:bodyPr/>
        <a:lstStyle/>
        <a:p>
          <a:endParaRPr lang="en-US"/>
        </a:p>
      </dgm:t>
    </dgm:pt>
    <dgm:pt modelId="{E71FD417-50F9-4FAF-BFF9-4417826D4625}" type="sibTrans" cxnId="{CE2E0F2A-864A-455B-8A24-2FF00E3E6468}">
      <dgm:prSet/>
      <dgm:spPr/>
      <dgm:t>
        <a:bodyPr/>
        <a:lstStyle/>
        <a:p>
          <a:endParaRPr lang="en-US"/>
        </a:p>
      </dgm:t>
    </dgm:pt>
    <dgm:pt modelId="{7B02BCC8-0BC4-48E4-B8BC-57FDD910DEF9}">
      <dgm:prSet custT="1"/>
      <dgm:spPr/>
      <dgm:t>
        <a:bodyPr/>
        <a:lstStyle/>
        <a:p>
          <a:r>
            <a:rPr lang="en-US" sz="2400" dirty="0">
              <a:latin typeface="Georgia" panose="02040502050405020303" pitchFamily="18" charset="0"/>
            </a:rPr>
            <a:t>2nd</a:t>
          </a:r>
        </a:p>
      </dgm:t>
    </dgm:pt>
    <dgm:pt modelId="{45934547-E74D-4013-AB2D-3BEBC8961DC9}" type="parTrans" cxnId="{4502FAAC-C296-41FF-BE0F-7F33977CB697}">
      <dgm:prSet/>
      <dgm:spPr/>
      <dgm:t>
        <a:bodyPr/>
        <a:lstStyle/>
        <a:p>
          <a:endParaRPr lang="en-US"/>
        </a:p>
      </dgm:t>
    </dgm:pt>
    <dgm:pt modelId="{A7B48F3D-F886-41F3-8059-4805DA29CA74}" type="sibTrans" cxnId="{4502FAAC-C296-41FF-BE0F-7F33977CB697}">
      <dgm:prSet/>
      <dgm:spPr/>
      <dgm:t>
        <a:bodyPr/>
        <a:lstStyle/>
        <a:p>
          <a:endParaRPr lang="en-US"/>
        </a:p>
      </dgm:t>
    </dgm:pt>
    <dgm:pt modelId="{B00612EF-ADE3-46CC-A832-DA9A82814342}">
      <dgm:prSet custT="1"/>
      <dgm:spPr/>
      <dgm:t>
        <a:bodyPr/>
        <a:lstStyle/>
        <a:p>
          <a:r>
            <a:rPr lang="en-US" sz="2000" b="1" dirty="0">
              <a:latin typeface="Georgia" panose="02040502050405020303" pitchFamily="18" charset="0"/>
            </a:rPr>
            <a:t>Homes must be free of delinquent liens as indicated by the Title Search other than conventional mortgages. </a:t>
          </a:r>
        </a:p>
      </dgm:t>
    </dgm:pt>
    <dgm:pt modelId="{9787CA42-7BD0-47A2-B768-F0161053681B}" type="parTrans" cxnId="{D4AA9F36-FCE9-4132-B10F-1A17C96C1442}">
      <dgm:prSet/>
      <dgm:spPr/>
      <dgm:t>
        <a:bodyPr/>
        <a:lstStyle/>
        <a:p>
          <a:endParaRPr lang="en-US"/>
        </a:p>
      </dgm:t>
    </dgm:pt>
    <dgm:pt modelId="{33D527D1-D128-41E4-ADF8-9F466F6FEC35}" type="sibTrans" cxnId="{D4AA9F36-FCE9-4132-B10F-1A17C96C1442}">
      <dgm:prSet/>
      <dgm:spPr/>
      <dgm:t>
        <a:bodyPr/>
        <a:lstStyle/>
        <a:p>
          <a:endParaRPr lang="en-US"/>
        </a:p>
      </dgm:t>
    </dgm:pt>
    <dgm:pt modelId="{A62CE1DC-3C8D-4711-BA10-6C654BB1E151}">
      <dgm:prSet custT="1"/>
      <dgm:spPr/>
      <dgm:t>
        <a:bodyPr/>
        <a:lstStyle/>
        <a:p>
          <a:r>
            <a:rPr lang="en-US" sz="2400" dirty="0">
              <a:latin typeface="Georgia" panose="02040502050405020303" pitchFamily="18" charset="0"/>
            </a:rPr>
            <a:t>3rd</a:t>
          </a:r>
        </a:p>
      </dgm:t>
    </dgm:pt>
    <dgm:pt modelId="{7B86E178-AEFD-440E-9B1E-E09186E6EF3D}" type="parTrans" cxnId="{45793B05-0190-4525-A9FF-26F26CF2E8B0}">
      <dgm:prSet/>
      <dgm:spPr/>
      <dgm:t>
        <a:bodyPr/>
        <a:lstStyle/>
        <a:p>
          <a:endParaRPr lang="en-US"/>
        </a:p>
      </dgm:t>
    </dgm:pt>
    <dgm:pt modelId="{C5B6A964-6955-442A-A4CE-D08A986E0772}" type="sibTrans" cxnId="{45793B05-0190-4525-A9FF-26F26CF2E8B0}">
      <dgm:prSet/>
      <dgm:spPr/>
      <dgm:t>
        <a:bodyPr/>
        <a:lstStyle/>
        <a:p>
          <a:endParaRPr lang="en-US"/>
        </a:p>
      </dgm:t>
    </dgm:pt>
    <dgm:pt modelId="{E54F4533-B8FB-4836-B19D-49D8B4352B51}">
      <dgm:prSet custT="1"/>
      <dgm:spPr/>
      <dgm:t>
        <a:bodyPr/>
        <a:lstStyle/>
        <a:p>
          <a:r>
            <a:rPr lang="en-US" sz="2000" b="1" dirty="0">
              <a:latin typeface="Georgia" panose="02040502050405020303" pitchFamily="18" charset="0"/>
            </a:rPr>
            <a:t>Home must be primary residence and owner occupied for one year prior to application.</a:t>
          </a:r>
        </a:p>
      </dgm:t>
    </dgm:pt>
    <dgm:pt modelId="{69D9DDAA-89BD-4347-A0F1-895F75FAB08D}" type="parTrans" cxnId="{FC182449-8E03-4877-BF3B-AC4A23B562FE}">
      <dgm:prSet/>
      <dgm:spPr/>
      <dgm:t>
        <a:bodyPr/>
        <a:lstStyle/>
        <a:p>
          <a:endParaRPr lang="en-US"/>
        </a:p>
      </dgm:t>
    </dgm:pt>
    <dgm:pt modelId="{203C118C-2314-42E4-A6A5-1155DC2FAB58}" type="sibTrans" cxnId="{FC182449-8E03-4877-BF3B-AC4A23B562FE}">
      <dgm:prSet/>
      <dgm:spPr/>
      <dgm:t>
        <a:bodyPr/>
        <a:lstStyle/>
        <a:p>
          <a:endParaRPr lang="en-US"/>
        </a:p>
      </dgm:t>
    </dgm:pt>
    <dgm:pt modelId="{5FACBAF6-793D-405E-9175-B4FCD3D0CD11}" type="pres">
      <dgm:prSet presAssocID="{42CA02F3-E292-4778-AE7D-AA50148E0EE6}" presName="linear" presStyleCnt="0">
        <dgm:presLayoutVars>
          <dgm:dir/>
          <dgm:animLvl val="lvl"/>
          <dgm:resizeHandles val="exact"/>
        </dgm:presLayoutVars>
      </dgm:prSet>
      <dgm:spPr/>
    </dgm:pt>
    <dgm:pt modelId="{579179C6-0BBA-45EB-951C-9DAE9E47329E}" type="pres">
      <dgm:prSet presAssocID="{D553DE23-A781-41D9-A32B-F9D46D722E7B}" presName="parentLin" presStyleCnt="0"/>
      <dgm:spPr/>
    </dgm:pt>
    <dgm:pt modelId="{BD64B659-D2C3-48F8-852E-05151A6EC7FE}" type="pres">
      <dgm:prSet presAssocID="{D553DE23-A781-41D9-A32B-F9D46D722E7B}" presName="parentLeftMargin" presStyleLbl="node1" presStyleIdx="0" presStyleCnt="3"/>
      <dgm:spPr/>
    </dgm:pt>
    <dgm:pt modelId="{F0DDC4B3-67D4-4CC7-94D0-0EA17A86C494}" type="pres">
      <dgm:prSet presAssocID="{D553DE23-A781-41D9-A32B-F9D46D722E7B}" presName="parentText" presStyleLbl="node1" presStyleIdx="0" presStyleCnt="3">
        <dgm:presLayoutVars>
          <dgm:chMax val="0"/>
          <dgm:bulletEnabled val="1"/>
        </dgm:presLayoutVars>
      </dgm:prSet>
      <dgm:spPr/>
    </dgm:pt>
    <dgm:pt modelId="{2206B859-D284-4BB5-98BA-9ADE3A6C2B42}" type="pres">
      <dgm:prSet presAssocID="{D553DE23-A781-41D9-A32B-F9D46D722E7B}" presName="negativeSpace" presStyleCnt="0"/>
      <dgm:spPr/>
    </dgm:pt>
    <dgm:pt modelId="{0210CA35-8F1C-4614-81E6-B665882308D7}" type="pres">
      <dgm:prSet presAssocID="{D553DE23-A781-41D9-A32B-F9D46D722E7B}" presName="childText" presStyleLbl="conFgAcc1" presStyleIdx="0" presStyleCnt="3">
        <dgm:presLayoutVars>
          <dgm:bulletEnabled val="1"/>
        </dgm:presLayoutVars>
      </dgm:prSet>
      <dgm:spPr/>
    </dgm:pt>
    <dgm:pt modelId="{D6BEEB59-A196-4578-A43F-73676E01A7B8}" type="pres">
      <dgm:prSet presAssocID="{F65DBF42-EBF1-49C8-B048-3A737B664CE9}" presName="spaceBetweenRectangles" presStyleCnt="0"/>
      <dgm:spPr/>
    </dgm:pt>
    <dgm:pt modelId="{AD777F7F-D209-4A0F-BC3A-35872478F2F4}" type="pres">
      <dgm:prSet presAssocID="{7B02BCC8-0BC4-48E4-B8BC-57FDD910DEF9}" presName="parentLin" presStyleCnt="0"/>
      <dgm:spPr/>
    </dgm:pt>
    <dgm:pt modelId="{9663FE0B-29F4-4F5E-95A7-ACCF9A973648}" type="pres">
      <dgm:prSet presAssocID="{7B02BCC8-0BC4-48E4-B8BC-57FDD910DEF9}" presName="parentLeftMargin" presStyleLbl="node1" presStyleIdx="0" presStyleCnt="3"/>
      <dgm:spPr/>
    </dgm:pt>
    <dgm:pt modelId="{19158F05-26D2-4A01-9C32-43B46C70C881}" type="pres">
      <dgm:prSet presAssocID="{7B02BCC8-0BC4-48E4-B8BC-57FDD910DEF9}" presName="parentText" presStyleLbl="node1" presStyleIdx="1" presStyleCnt="3" custLinFactNeighborX="-8365" custLinFactNeighborY="-3512">
        <dgm:presLayoutVars>
          <dgm:chMax val="0"/>
          <dgm:bulletEnabled val="1"/>
        </dgm:presLayoutVars>
      </dgm:prSet>
      <dgm:spPr/>
    </dgm:pt>
    <dgm:pt modelId="{CE05B2B4-DA7C-40AF-92AA-7D282EE490FD}" type="pres">
      <dgm:prSet presAssocID="{7B02BCC8-0BC4-48E4-B8BC-57FDD910DEF9}" presName="negativeSpace" presStyleCnt="0"/>
      <dgm:spPr/>
    </dgm:pt>
    <dgm:pt modelId="{8B3AA9C1-FBE7-48AF-B0BD-5DBC96D8E217}" type="pres">
      <dgm:prSet presAssocID="{7B02BCC8-0BC4-48E4-B8BC-57FDD910DEF9}" presName="childText" presStyleLbl="conFgAcc1" presStyleIdx="1" presStyleCnt="3">
        <dgm:presLayoutVars>
          <dgm:bulletEnabled val="1"/>
        </dgm:presLayoutVars>
      </dgm:prSet>
      <dgm:spPr/>
    </dgm:pt>
    <dgm:pt modelId="{263CD7D0-A061-47B9-A877-06E0B0842A1D}" type="pres">
      <dgm:prSet presAssocID="{A7B48F3D-F886-41F3-8059-4805DA29CA74}" presName="spaceBetweenRectangles" presStyleCnt="0"/>
      <dgm:spPr/>
    </dgm:pt>
    <dgm:pt modelId="{5A63B6B0-81A6-445C-B463-21EF62510E6C}" type="pres">
      <dgm:prSet presAssocID="{A62CE1DC-3C8D-4711-BA10-6C654BB1E151}" presName="parentLin" presStyleCnt="0"/>
      <dgm:spPr/>
    </dgm:pt>
    <dgm:pt modelId="{2AC0C947-82E3-44FD-A446-833E059C6B5B}" type="pres">
      <dgm:prSet presAssocID="{A62CE1DC-3C8D-4711-BA10-6C654BB1E151}" presName="parentLeftMargin" presStyleLbl="node1" presStyleIdx="1" presStyleCnt="3"/>
      <dgm:spPr/>
    </dgm:pt>
    <dgm:pt modelId="{DE7EBFFB-DCA1-49A7-A6F1-E98DF256B1B4}" type="pres">
      <dgm:prSet presAssocID="{A62CE1DC-3C8D-4711-BA10-6C654BB1E151}" presName="parentText" presStyleLbl="node1" presStyleIdx="2" presStyleCnt="3">
        <dgm:presLayoutVars>
          <dgm:chMax val="0"/>
          <dgm:bulletEnabled val="1"/>
        </dgm:presLayoutVars>
      </dgm:prSet>
      <dgm:spPr/>
    </dgm:pt>
    <dgm:pt modelId="{DBADCC40-3FE8-4587-8F34-10B9B0AA190C}" type="pres">
      <dgm:prSet presAssocID="{A62CE1DC-3C8D-4711-BA10-6C654BB1E151}" presName="negativeSpace" presStyleCnt="0"/>
      <dgm:spPr/>
    </dgm:pt>
    <dgm:pt modelId="{D80E3250-6C1A-4D96-BD70-F689E2E2B2DB}" type="pres">
      <dgm:prSet presAssocID="{A62CE1DC-3C8D-4711-BA10-6C654BB1E151}" presName="childText" presStyleLbl="conFgAcc1" presStyleIdx="2" presStyleCnt="3">
        <dgm:presLayoutVars>
          <dgm:bulletEnabled val="1"/>
        </dgm:presLayoutVars>
      </dgm:prSet>
      <dgm:spPr/>
    </dgm:pt>
  </dgm:ptLst>
  <dgm:cxnLst>
    <dgm:cxn modelId="{9D401D00-AA5A-4293-A93C-793F844D098A}" type="presOf" srcId="{D553DE23-A781-41D9-A32B-F9D46D722E7B}" destId="{BD64B659-D2C3-48F8-852E-05151A6EC7FE}" srcOrd="0" destOrd="0" presId="urn:microsoft.com/office/officeart/2005/8/layout/list1"/>
    <dgm:cxn modelId="{45793B05-0190-4525-A9FF-26F26CF2E8B0}" srcId="{42CA02F3-E292-4778-AE7D-AA50148E0EE6}" destId="{A62CE1DC-3C8D-4711-BA10-6C654BB1E151}" srcOrd="2" destOrd="0" parTransId="{7B86E178-AEFD-440E-9B1E-E09186E6EF3D}" sibTransId="{C5B6A964-6955-442A-A4CE-D08A986E0772}"/>
    <dgm:cxn modelId="{659BBE0B-A102-407C-908A-AFFCD60DAFC8}" type="presOf" srcId="{D553DE23-A781-41D9-A32B-F9D46D722E7B}" destId="{F0DDC4B3-67D4-4CC7-94D0-0EA17A86C494}" srcOrd="1" destOrd="0" presId="urn:microsoft.com/office/officeart/2005/8/layout/list1"/>
    <dgm:cxn modelId="{CE2E0F2A-864A-455B-8A24-2FF00E3E6468}" srcId="{D553DE23-A781-41D9-A32B-F9D46D722E7B}" destId="{7AA326FB-DA91-4D8D-A26D-47463F1473C3}" srcOrd="0" destOrd="0" parTransId="{35BEF642-0B6E-47B9-867D-EE15E14D76B5}" sibTransId="{E71FD417-50F9-4FAF-BFF9-4417826D4625}"/>
    <dgm:cxn modelId="{A2B70934-CA29-474B-AD1C-437B22B06328}" type="presOf" srcId="{B00612EF-ADE3-46CC-A832-DA9A82814342}" destId="{8B3AA9C1-FBE7-48AF-B0BD-5DBC96D8E217}" srcOrd="0" destOrd="0" presId="urn:microsoft.com/office/officeart/2005/8/layout/list1"/>
    <dgm:cxn modelId="{D4AA9F36-FCE9-4132-B10F-1A17C96C1442}" srcId="{7B02BCC8-0BC4-48E4-B8BC-57FDD910DEF9}" destId="{B00612EF-ADE3-46CC-A832-DA9A82814342}" srcOrd="0" destOrd="0" parTransId="{9787CA42-7BD0-47A2-B768-F0161053681B}" sibTransId="{33D527D1-D128-41E4-ADF8-9F466F6FEC35}"/>
    <dgm:cxn modelId="{B382CB5F-495D-4D5B-8175-86A09E36BB8B}" type="presOf" srcId="{42CA02F3-E292-4778-AE7D-AA50148E0EE6}" destId="{5FACBAF6-793D-405E-9175-B4FCD3D0CD11}" srcOrd="0" destOrd="0" presId="urn:microsoft.com/office/officeart/2005/8/layout/list1"/>
    <dgm:cxn modelId="{26D16D65-809E-46B3-8B7B-DDD946C58217}" type="presOf" srcId="{7B02BCC8-0BC4-48E4-B8BC-57FDD910DEF9}" destId="{9663FE0B-29F4-4F5E-95A7-ACCF9A973648}" srcOrd="0" destOrd="0" presId="urn:microsoft.com/office/officeart/2005/8/layout/list1"/>
    <dgm:cxn modelId="{62A0E246-E384-46C0-8DF5-5753320F5B7B}" type="presOf" srcId="{A62CE1DC-3C8D-4711-BA10-6C654BB1E151}" destId="{2AC0C947-82E3-44FD-A446-833E059C6B5B}" srcOrd="0" destOrd="0" presId="urn:microsoft.com/office/officeart/2005/8/layout/list1"/>
    <dgm:cxn modelId="{FC182449-8E03-4877-BF3B-AC4A23B562FE}" srcId="{A62CE1DC-3C8D-4711-BA10-6C654BB1E151}" destId="{E54F4533-B8FB-4836-B19D-49D8B4352B51}" srcOrd="0" destOrd="0" parTransId="{69D9DDAA-89BD-4347-A0F1-895F75FAB08D}" sibTransId="{203C118C-2314-42E4-A6A5-1155DC2FAB58}"/>
    <dgm:cxn modelId="{DFEF45A0-A4BD-4C26-81E6-913DBCFC94B4}" type="presOf" srcId="{E54F4533-B8FB-4836-B19D-49D8B4352B51}" destId="{D80E3250-6C1A-4D96-BD70-F689E2E2B2DB}" srcOrd="0" destOrd="0" presId="urn:microsoft.com/office/officeart/2005/8/layout/list1"/>
    <dgm:cxn modelId="{55BD4BA5-4CE8-4809-B51D-2E73AD6EB69F}" type="presOf" srcId="{7AA326FB-DA91-4D8D-A26D-47463F1473C3}" destId="{0210CA35-8F1C-4614-81E6-B665882308D7}" srcOrd="0" destOrd="0" presId="urn:microsoft.com/office/officeart/2005/8/layout/list1"/>
    <dgm:cxn modelId="{4502FAAC-C296-41FF-BE0F-7F33977CB697}" srcId="{42CA02F3-E292-4778-AE7D-AA50148E0EE6}" destId="{7B02BCC8-0BC4-48E4-B8BC-57FDD910DEF9}" srcOrd="1" destOrd="0" parTransId="{45934547-E74D-4013-AB2D-3BEBC8961DC9}" sibTransId="{A7B48F3D-F886-41F3-8059-4805DA29CA74}"/>
    <dgm:cxn modelId="{89E8E5CD-451F-4A09-A18D-9DFAF9C8E769}" type="presOf" srcId="{7B02BCC8-0BC4-48E4-B8BC-57FDD910DEF9}" destId="{19158F05-26D2-4A01-9C32-43B46C70C881}" srcOrd="1" destOrd="0" presId="urn:microsoft.com/office/officeart/2005/8/layout/list1"/>
    <dgm:cxn modelId="{12678BED-AA8B-4639-B33C-CA6384014683}" srcId="{42CA02F3-E292-4778-AE7D-AA50148E0EE6}" destId="{D553DE23-A781-41D9-A32B-F9D46D722E7B}" srcOrd="0" destOrd="0" parTransId="{EFC4D7E2-8C79-439D-B5CA-152F230C5231}" sibTransId="{F65DBF42-EBF1-49C8-B048-3A737B664CE9}"/>
    <dgm:cxn modelId="{F90DB7EF-3E78-4D2A-B681-DA781F020F7C}" type="presOf" srcId="{A62CE1DC-3C8D-4711-BA10-6C654BB1E151}" destId="{DE7EBFFB-DCA1-49A7-A6F1-E98DF256B1B4}" srcOrd="1" destOrd="0" presId="urn:microsoft.com/office/officeart/2005/8/layout/list1"/>
    <dgm:cxn modelId="{8C17A0BB-8830-492F-BF58-C706C3EF4E27}" type="presParOf" srcId="{5FACBAF6-793D-405E-9175-B4FCD3D0CD11}" destId="{579179C6-0BBA-45EB-951C-9DAE9E47329E}" srcOrd="0" destOrd="0" presId="urn:microsoft.com/office/officeart/2005/8/layout/list1"/>
    <dgm:cxn modelId="{50E31AA6-CCF9-47EF-A6F6-D8F830B295A4}" type="presParOf" srcId="{579179C6-0BBA-45EB-951C-9DAE9E47329E}" destId="{BD64B659-D2C3-48F8-852E-05151A6EC7FE}" srcOrd="0" destOrd="0" presId="urn:microsoft.com/office/officeart/2005/8/layout/list1"/>
    <dgm:cxn modelId="{E79A171F-340F-42C8-8C4F-CB58F522BC23}" type="presParOf" srcId="{579179C6-0BBA-45EB-951C-9DAE9E47329E}" destId="{F0DDC4B3-67D4-4CC7-94D0-0EA17A86C494}" srcOrd="1" destOrd="0" presId="urn:microsoft.com/office/officeart/2005/8/layout/list1"/>
    <dgm:cxn modelId="{A660A6A6-5369-427B-A8FD-6F1E93BC4326}" type="presParOf" srcId="{5FACBAF6-793D-405E-9175-B4FCD3D0CD11}" destId="{2206B859-D284-4BB5-98BA-9ADE3A6C2B42}" srcOrd="1" destOrd="0" presId="urn:microsoft.com/office/officeart/2005/8/layout/list1"/>
    <dgm:cxn modelId="{AA276849-80F0-40E6-BA95-EC5D3BD396AE}" type="presParOf" srcId="{5FACBAF6-793D-405E-9175-B4FCD3D0CD11}" destId="{0210CA35-8F1C-4614-81E6-B665882308D7}" srcOrd="2" destOrd="0" presId="urn:microsoft.com/office/officeart/2005/8/layout/list1"/>
    <dgm:cxn modelId="{C722BD06-7C55-4D7D-860A-22FB57138BC0}" type="presParOf" srcId="{5FACBAF6-793D-405E-9175-B4FCD3D0CD11}" destId="{D6BEEB59-A196-4578-A43F-73676E01A7B8}" srcOrd="3" destOrd="0" presId="urn:microsoft.com/office/officeart/2005/8/layout/list1"/>
    <dgm:cxn modelId="{D854478F-3651-4348-AD17-1E534D7F12A2}" type="presParOf" srcId="{5FACBAF6-793D-405E-9175-B4FCD3D0CD11}" destId="{AD777F7F-D209-4A0F-BC3A-35872478F2F4}" srcOrd="4" destOrd="0" presId="urn:microsoft.com/office/officeart/2005/8/layout/list1"/>
    <dgm:cxn modelId="{98CABEB2-E9F4-4C59-AB52-949B864FFBE0}" type="presParOf" srcId="{AD777F7F-D209-4A0F-BC3A-35872478F2F4}" destId="{9663FE0B-29F4-4F5E-95A7-ACCF9A973648}" srcOrd="0" destOrd="0" presId="urn:microsoft.com/office/officeart/2005/8/layout/list1"/>
    <dgm:cxn modelId="{FAC7D031-0A7A-46AC-A845-EC0BD2648523}" type="presParOf" srcId="{AD777F7F-D209-4A0F-BC3A-35872478F2F4}" destId="{19158F05-26D2-4A01-9C32-43B46C70C881}" srcOrd="1" destOrd="0" presId="urn:microsoft.com/office/officeart/2005/8/layout/list1"/>
    <dgm:cxn modelId="{6E1D4749-6619-47AD-9C96-327E6E55EE3B}" type="presParOf" srcId="{5FACBAF6-793D-405E-9175-B4FCD3D0CD11}" destId="{CE05B2B4-DA7C-40AF-92AA-7D282EE490FD}" srcOrd="5" destOrd="0" presId="urn:microsoft.com/office/officeart/2005/8/layout/list1"/>
    <dgm:cxn modelId="{881BE9DD-162E-4CA5-A6FB-143AE0561EEC}" type="presParOf" srcId="{5FACBAF6-793D-405E-9175-B4FCD3D0CD11}" destId="{8B3AA9C1-FBE7-48AF-B0BD-5DBC96D8E217}" srcOrd="6" destOrd="0" presId="urn:microsoft.com/office/officeart/2005/8/layout/list1"/>
    <dgm:cxn modelId="{ED26E3D7-7F6A-40A4-8FF8-2141089DE8CD}" type="presParOf" srcId="{5FACBAF6-793D-405E-9175-B4FCD3D0CD11}" destId="{263CD7D0-A061-47B9-A877-06E0B0842A1D}" srcOrd="7" destOrd="0" presId="urn:microsoft.com/office/officeart/2005/8/layout/list1"/>
    <dgm:cxn modelId="{ED2C66F9-E3C6-4836-8555-AFD73558AED8}" type="presParOf" srcId="{5FACBAF6-793D-405E-9175-B4FCD3D0CD11}" destId="{5A63B6B0-81A6-445C-B463-21EF62510E6C}" srcOrd="8" destOrd="0" presId="urn:microsoft.com/office/officeart/2005/8/layout/list1"/>
    <dgm:cxn modelId="{8EA9827D-19C9-4BF0-831B-9ECEE435739D}" type="presParOf" srcId="{5A63B6B0-81A6-445C-B463-21EF62510E6C}" destId="{2AC0C947-82E3-44FD-A446-833E059C6B5B}" srcOrd="0" destOrd="0" presId="urn:microsoft.com/office/officeart/2005/8/layout/list1"/>
    <dgm:cxn modelId="{0B426A26-2462-4F3A-B8A8-EAB013BF36F7}" type="presParOf" srcId="{5A63B6B0-81A6-445C-B463-21EF62510E6C}" destId="{DE7EBFFB-DCA1-49A7-A6F1-E98DF256B1B4}" srcOrd="1" destOrd="0" presId="urn:microsoft.com/office/officeart/2005/8/layout/list1"/>
    <dgm:cxn modelId="{7D4F0AAF-062B-4FAB-91D9-E179010778E4}" type="presParOf" srcId="{5FACBAF6-793D-405E-9175-B4FCD3D0CD11}" destId="{DBADCC40-3FE8-4587-8F34-10B9B0AA190C}" srcOrd="9" destOrd="0" presId="urn:microsoft.com/office/officeart/2005/8/layout/list1"/>
    <dgm:cxn modelId="{42442D0E-B284-4D91-99FD-FDB7C4B06995}" type="presParOf" srcId="{5FACBAF6-793D-405E-9175-B4FCD3D0CD11}" destId="{D80E3250-6C1A-4D96-BD70-F689E2E2B2D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CE5E15-9C8E-4326-AD25-C492CD212A2F}" type="doc">
      <dgm:prSet loTypeId="urn:diagrams.loki3.com/BracketList" loCatId="list" qsTypeId="urn:microsoft.com/office/officeart/2005/8/quickstyle/3d3" qsCatId="3D" csTypeId="urn:microsoft.com/office/officeart/2005/8/colors/colorful2" csCatId="colorful" phldr="1"/>
      <dgm:spPr/>
      <dgm:t>
        <a:bodyPr/>
        <a:lstStyle/>
        <a:p>
          <a:endParaRPr lang="en-US"/>
        </a:p>
      </dgm:t>
    </dgm:pt>
    <dgm:pt modelId="{83355279-42A5-4A0B-815B-3D12D50B15C9}">
      <dgm:prSet phldrT="[Text]"/>
      <dgm:spPr/>
      <dgm:t>
        <a:bodyPr/>
        <a:lstStyle/>
        <a:p>
          <a:r>
            <a:rPr lang="en-US" b="1" dirty="0">
              <a:latin typeface="Georgia" panose="02040502050405020303" pitchFamily="18" charset="0"/>
            </a:rPr>
            <a:t>Code Violations</a:t>
          </a:r>
          <a:r>
            <a:rPr lang="en-US" dirty="0"/>
            <a:t>:</a:t>
          </a:r>
        </a:p>
      </dgm:t>
    </dgm:pt>
    <dgm:pt modelId="{E82DC689-0152-4863-AAD5-CE5B569D9D90}" type="parTrans" cxnId="{3E05F556-6576-4731-9232-9885A037B3A5}">
      <dgm:prSet/>
      <dgm:spPr/>
      <dgm:t>
        <a:bodyPr/>
        <a:lstStyle/>
        <a:p>
          <a:endParaRPr lang="en-US"/>
        </a:p>
      </dgm:t>
    </dgm:pt>
    <dgm:pt modelId="{E0ADBEE7-4D0F-4604-AD33-7071830BA852}" type="sibTrans" cxnId="{3E05F556-6576-4731-9232-9885A037B3A5}">
      <dgm:prSet/>
      <dgm:spPr/>
      <dgm:t>
        <a:bodyPr/>
        <a:lstStyle/>
        <a:p>
          <a:endParaRPr lang="en-US"/>
        </a:p>
      </dgm:t>
    </dgm:pt>
    <dgm:pt modelId="{D48B9725-040E-487C-A1D4-BAB33652C5DD}">
      <dgm:prSet phldrT="[Text]"/>
      <dgm:spPr/>
      <dgm:t>
        <a:bodyPr/>
        <a:lstStyle/>
        <a:p>
          <a:r>
            <a:rPr lang="en-US" dirty="0">
              <a:latin typeface="Georgia" panose="02040502050405020303" pitchFamily="18" charset="0"/>
              <a:cs typeface="Arial" panose="020B0604020202020204" pitchFamily="34" charset="0"/>
            </a:rPr>
            <a:t>Items which do not meet current housing codes.  These include primary electrical services and wiring, plumbing and structural defects.</a:t>
          </a:r>
          <a:endParaRPr lang="en-US" dirty="0">
            <a:latin typeface="Georgia" panose="02040502050405020303" pitchFamily="18" charset="0"/>
          </a:endParaRPr>
        </a:p>
      </dgm:t>
    </dgm:pt>
    <dgm:pt modelId="{048A3C23-E56C-4088-B869-DD06A12FE1C4}" type="parTrans" cxnId="{9EA3B4FE-1E13-4662-96CD-B16208D344FC}">
      <dgm:prSet/>
      <dgm:spPr/>
      <dgm:t>
        <a:bodyPr/>
        <a:lstStyle/>
        <a:p>
          <a:endParaRPr lang="en-US"/>
        </a:p>
      </dgm:t>
    </dgm:pt>
    <dgm:pt modelId="{B98CD776-AE78-4C0A-B8C7-C734AECDE318}" type="sibTrans" cxnId="{9EA3B4FE-1E13-4662-96CD-B16208D344FC}">
      <dgm:prSet/>
      <dgm:spPr/>
      <dgm:t>
        <a:bodyPr/>
        <a:lstStyle/>
        <a:p>
          <a:endParaRPr lang="en-US"/>
        </a:p>
      </dgm:t>
    </dgm:pt>
    <dgm:pt modelId="{7B8E0D34-C26F-4244-9E57-1D718F18F199}">
      <dgm:prSet phldrT="[Text]"/>
      <dgm:spPr/>
      <dgm:t>
        <a:bodyPr/>
        <a:lstStyle/>
        <a:p>
          <a:r>
            <a:rPr lang="en-US" b="1" dirty="0">
              <a:latin typeface="Georgia" panose="02040502050405020303" pitchFamily="18" charset="0"/>
            </a:rPr>
            <a:t>Health &amp; Safety</a:t>
          </a:r>
          <a:r>
            <a:rPr lang="en-US" dirty="0"/>
            <a:t>:</a:t>
          </a:r>
        </a:p>
      </dgm:t>
    </dgm:pt>
    <dgm:pt modelId="{45226553-F62B-4D9D-B89F-BA09820770BB}" type="parTrans" cxnId="{824F9E2A-A3FB-4014-8D70-2528AAAD64AF}">
      <dgm:prSet/>
      <dgm:spPr/>
      <dgm:t>
        <a:bodyPr/>
        <a:lstStyle/>
        <a:p>
          <a:endParaRPr lang="en-US"/>
        </a:p>
      </dgm:t>
    </dgm:pt>
    <dgm:pt modelId="{082EF485-145A-4E4D-8F2F-3D19959A005B}" type="sibTrans" cxnId="{824F9E2A-A3FB-4014-8D70-2528AAAD64AF}">
      <dgm:prSet/>
      <dgm:spPr/>
      <dgm:t>
        <a:bodyPr/>
        <a:lstStyle/>
        <a:p>
          <a:endParaRPr lang="en-US"/>
        </a:p>
      </dgm:t>
    </dgm:pt>
    <dgm:pt modelId="{FDE2DA5F-9779-4195-8B4C-C55CBEC96271}">
      <dgm:prSet phldrT="[Text]"/>
      <dgm:spPr/>
      <dgm:t>
        <a:bodyPr/>
        <a:lstStyle/>
        <a:p>
          <a:r>
            <a:rPr lang="en-US" dirty="0">
              <a:latin typeface="Georgia" panose="02040502050405020303" pitchFamily="18" charset="0"/>
            </a:rPr>
            <a:t>Items which endanger health and safety such as roofing, and Mechanical Equipment.</a:t>
          </a:r>
        </a:p>
      </dgm:t>
    </dgm:pt>
    <dgm:pt modelId="{682CA2AB-BF5E-4228-B00D-778F5EB986AF}" type="parTrans" cxnId="{663A0A0D-D60F-4358-9374-2EC237D4E5A5}">
      <dgm:prSet/>
      <dgm:spPr/>
      <dgm:t>
        <a:bodyPr/>
        <a:lstStyle/>
        <a:p>
          <a:endParaRPr lang="en-US"/>
        </a:p>
      </dgm:t>
    </dgm:pt>
    <dgm:pt modelId="{6CA0DF04-33BA-4D73-9424-40F1DC80AD30}" type="sibTrans" cxnId="{663A0A0D-D60F-4358-9374-2EC237D4E5A5}">
      <dgm:prSet/>
      <dgm:spPr/>
      <dgm:t>
        <a:bodyPr/>
        <a:lstStyle/>
        <a:p>
          <a:endParaRPr lang="en-US"/>
        </a:p>
      </dgm:t>
    </dgm:pt>
    <dgm:pt modelId="{BD3D32BD-360C-4DE3-944A-26C05FEA92CD}">
      <dgm:prSet phldrT="[Text]"/>
      <dgm:spPr/>
      <dgm:t>
        <a:bodyPr/>
        <a:lstStyle/>
        <a:p>
          <a:r>
            <a:rPr lang="en-US" b="1" dirty="0">
              <a:latin typeface="Georgia" panose="02040502050405020303" pitchFamily="18" charset="0"/>
            </a:rPr>
            <a:t>General Property Improvements</a:t>
          </a:r>
          <a:r>
            <a:rPr lang="en-US" dirty="0"/>
            <a:t>:</a:t>
          </a:r>
        </a:p>
      </dgm:t>
    </dgm:pt>
    <dgm:pt modelId="{3982A9E1-1A7F-4C2B-B812-6B87868EDA91}" type="parTrans" cxnId="{BC0FCC49-B0A4-48CF-A619-3853ACB8594C}">
      <dgm:prSet/>
      <dgm:spPr/>
      <dgm:t>
        <a:bodyPr/>
        <a:lstStyle/>
        <a:p>
          <a:endParaRPr lang="en-US"/>
        </a:p>
      </dgm:t>
    </dgm:pt>
    <dgm:pt modelId="{AD6BF04A-AE4F-4C29-B70F-C6C159586526}" type="sibTrans" cxnId="{BC0FCC49-B0A4-48CF-A619-3853ACB8594C}">
      <dgm:prSet/>
      <dgm:spPr/>
      <dgm:t>
        <a:bodyPr/>
        <a:lstStyle/>
        <a:p>
          <a:endParaRPr lang="en-US"/>
        </a:p>
      </dgm:t>
    </dgm:pt>
    <dgm:pt modelId="{AAF900F9-B5BC-4635-9FB4-1443B368CFC0}">
      <dgm:prSet phldrT="[Text]"/>
      <dgm:spPr/>
      <dgm:t>
        <a:bodyPr/>
        <a:lstStyle/>
        <a:p>
          <a:r>
            <a:rPr lang="en-US" dirty="0">
              <a:latin typeface="Georgia" panose="02040502050405020303" pitchFamily="18" charset="0"/>
            </a:rPr>
            <a:t>These are the items that make a house look nicer, feel more comfortable, and in some cases contribute to the   neighborhood morale.  </a:t>
          </a:r>
        </a:p>
        <a:p>
          <a:r>
            <a:rPr lang="en-US" u="sng" dirty="0">
              <a:latin typeface="Georgia" panose="02040502050405020303" pitchFamily="18" charset="0"/>
            </a:rPr>
            <a:t>Funding for general improvements is limited and based on availability</a:t>
          </a:r>
          <a:r>
            <a:rPr lang="en-US" dirty="0">
              <a:latin typeface="Georgia" panose="02040502050405020303" pitchFamily="18" charset="0"/>
            </a:rPr>
            <a:t>.</a:t>
          </a:r>
        </a:p>
      </dgm:t>
    </dgm:pt>
    <dgm:pt modelId="{E957EED5-D194-47D3-8721-10BD0C128A2D}" type="parTrans" cxnId="{5DEA2267-B56C-4D6B-9FFB-D41E6CBAEBC2}">
      <dgm:prSet/>
      <dgm:spPr/>
      <dgm:t>
        <a:bodyPr/>
        <a:lstStyle/>
        <a:p>
          <a:endParaRPr lang="en-US"/>
        </a:p>
      </dgm:t>
    </dgm:pt>
    <dgm:pt modelId="{B488DAD5-2E65-4599-A374-CC318FBFBFB3}" type="sibTrans" cxnId="{5DEA2267-B56C-4D6B-9FFB-D41E6CBAEBC2}">
      <dgm:prSet/>
      <dgm:spPr/>
      <dgm:t>
        <a:bodyPr/>
        <a:lstStyle/>
        <a:p>
          <a:endParaRPr lang="en-US"/>
        </a:p>
      </dgm:t>
    </dgm:pt>
    <dgm:pt modelId="{A573F7B9-42C9-48EC-8566-BE654008FD8B}">
      <dgm:prSet phldrT="[Text]"/>
      <dgm:spPr/>
      <dgm:t>
        <a:bodyPr/>
        <a:lstStyle/>
        <a:p>
          <a:r>
            <a:rPr lang="en-US" b="1" dirty="0">
              <a:latin typeface="Georgia" panose="02040502050405020303" pitchFamily="18" charset="0"/>
            </a:rPr>
            <a:t>Disability Accessibility</a:t>
          </a:r>
          <a:r>
            <a:rPr lang="en-US" dirty="0"/>
            <a:t>:</a:t>
          </a:r>
        </a:p>
      </dgm:t>
    </dgm:pt>
    <dgm:pt modelId="{86968057-64C5-4CE2-A10D-831D0F178D33}" type="parTrans" cxnId="{B70583F5-2A42-4CA6-9243-6A49894919EA}">
      <dgm:prSet/>
      <dgm:spPr/>
      <dgm:t>
        <a:bodyPr/>
        <a:lstStyle/>
        <a:p>
          <a:endParaRPr lang="en-US"/>
        </a:p>
      </dgm:t>
    </dgm:pt>
    <dgm:pt modelId="{441474AF-4B27-45D2-9BE0-ED3753F33068}" type="sibTrans" cxnId="{B70583F5-2A42-4CA6-9243-6A49894919EA}">
      <dgm:prSet/>
      <dgm:spPr/>
      <dgm:t>
        <a:bodyPr/>
        <a:lstStyle/>
        <a:p>
          <a:endParaRPr lang="en-US"/>
        </a:p>
      </dgm:t>
    </dgm:pt>
    <dgm:pt modelId="{5BCB8611-C073-42D5-AE27-CCEE064210F3}">
      <dgm:prSet phldrT="[Text]"/>
      <dgm:spPr/>
      <dgm:t>
        <a:bodyPr/>
        <a:lstStyle/>
        <a:p>
          <a:r>
            <a:rPr lang="en-US" dirty="0">
              <a:latin typeface="Georgia" panose="02040502050405020303" pitchFamily="18" charset="0"/>
            </a:rPr>
            <a:t>If you have a disability, ramps, grab bars and door widening may be included.</a:t>
          </a:r>
        </a:p>
      </dgm:t>
    </dgm:pt>
    <dgm:pt modelId="{26580DE6-BF75-4721-9674-1E54F1BD255D}" type="parTrans" cxnId="{37D1B689-5208-46D9-8D54-578FE258E64F}">
      <dgm:prSet/>
      <dgm:spPr/>
      <dgm:t>
        <a:bodyPr/>
        <a:lstStyle/>
        <a:p>
          <a:endParaRPr lang="en-US"/>
        </a:p>
      </dgm:t>
    </dgm:pt>
    <dgm:pt modelId="{86CAC9D9-A3EB-4A19-8BD1-D4C21BBE5F60}" type="sibTrans" cxnId="{37D1B689-5208-46D9-8D54-578FE258E64F}">
      <dgm:prSet/>
      <dgm:spPr/>
      <dgm:t>
        <a:bodyPr/>
        <a:lstStyle/>
        <a:p>
          <a:endParaRPr lang="en-US"/>
        </a:p>
      </dgm:t>
    </dgm:pt>
    <dgm:pt modelId="{298A1220-17FB-4FD8-BAE1-0D883D84F26B}" type="pres">
      <dgm:prSet presAssocID="{EACE5E15-9C8E-4326-AD25-C492CD212A2F}" presName="Name0" presStyleCnt="0">
        <dgm:presLayoutVars>
          <dgm:dir/>
          <dgm:animLvl val="lvl"/>
          <dgm:resizeHandles val="exact"/>
        </dgm:presLayoutVars>
      </dgm:prSet>
      <dgm:spPr/>
    </dgm:pt>
    <dgm:pt modelId="{2EC8C94C-B141-483B-BB6F-7DD5F62469CE}" type="pres">
      <dgm:prSet presAssocID="{83355279-42A5-4A0B-815B-3D12D50B15C9}" presName="linNode" presStyleCnt="0"/>
      <dgm:spPr/>
    </dgm:pt>
    <dgm:pt modelId="{8C20DC8F-20DA-4DF6-B4B3-8E0C726B04C9}" type="pres">
      <dgm:prSet presAssocID="{83355279-42A5-4A0B-815B-3D12D50B15C9}" presName="parTx" presStyleLbl="revTx" presStyleIdx="0" presStyleCnt="4">
        <dgm:presLayoutVars>
          <dgm:chMax val="1"/>
          <dgm:bulletEnabled val="1"/>
        </dgm:presLayoutVars>
      </dgm:prSet>
      <dgm:spPr/>
    </dgm:pt>
    <dgm:pt modelId="{69AF83F7-9F7F-4005-AACF-2CCB48092599}" type="pres">
      <dgm:prSet presAssocID="{83355279-42A5-4A0B-815B-3D12D50B15C9}" presName="bracket" presStyleLbl="parChTrans1D1" presStyleIdx="0" presStyleCnt="4"/>
      <dgm:spPr/>
    </dgm:pt>
    <dgm:pt modelId="{A8773024-7F6C-4A1C-93DB-2A7C48F7E133}" type="pres">
      <dgm:prSet presAssocID="{83355279-42A5-4A0B-815B-3D12D50B15C9}" presName="spH" presStyleCnt="0"/>
      <dgm:spPr/>
    </dgm:pt>
    <dgm:pt modelId="{908BDF46-A912-4F0D-B80F-E285A9880017}" type="pres">
      <dgm:prSet presAssocID="{83355279-42A5-4A0B-815B-3D12D50B15C9}" presName="desTx" presStyleLbl="node1" presStyleIdx="0" presStyleCnt="4">
        <dgm:presLayoutVars>
          <dgm:bulletEnabled val="1"/>
        </dgm:presLayoutVars>
      </dgm:prSet>
      <dgm:spPr/>
    </dgm:pt>
    <dgm:pt modelId="{FC6ED24F-AFEA-410C-A411-A3A31DF4A512}" type="pres">
      <dgm:prSet presAssocID="{E0ADBEE7-4D0F-4604-AD33-7071830BA852}" presName="spV" presStyleCnt="0"/>
      <dgm:spPr/>
    </dgm:pt>
    <dgm:pt modelId="{EB016653-EC92-4C2B-9F91-68C7E596B810}" type="pres">
      <dgm:prSet presAssocID="{7B8E0D34-C26F-4244-9E57-1D718F18F199}" presName="linNode" presStyleCnt="0"/>
      <dgm:spPr/>
    </dgm:pt>
    <dgm:pt modelId="{2E382210-DD05-4D13-A9E7-55CBB587E2AF}" type="pres">
      <dgm:prSet presAssocID="{7B8E0D34-C26F-4244-9E57-1D718F18F199}" presName="parTx" presStyleLbl="revTx" presStyleIdx="1" presStyleCnt="4">
        <dgm:presLayoutVars>
          <dgm:chMax val="1"/>
          <dgm:bulletEnabled val="1"/>
        </dgm:presLayoutVars>
      </dgm:prSet>
      <dgm:spPr/>
    </dgm:pt>
    <dgm:pt modelId="{B2B06B58-55ED-4144-93A9-FD6409BC32AE}" type="pres">
      <dgm:prSet presAssocID="{7B8E0D34-C26F-4244-9E57-1D718F18F199}" presName="bracket" presStyleLbl="parChTrans1D1" presStyleIdx="1" presStyleCnt="4"/>
      <dgm:spPr/>
    </dgm:pt>
    <dgm:pt modelId="{CBD07191-CD6F-48DA-8602-C0FEF47B4264}" type="pres">
      <dgm:prSet presAssocID="{7B8E0D34-C26F-4244-9E57-1D718F18F199}" presName="spH" presStyleCnt="0"/>
      <dgm:spPr/>
    </dgm:pt>
    <dgm:pt modelId="{BF82D323-477B-4096-ACBB-D807D34F86B6}" type="pres">
      <dgm:prSet presAssocID="{7B8E0D34-C26F-4244-9E57-1D718F18F199}" presName="desTx" presStyleLbl="node1" presStyleIdx="1" presStyleCnt="4">
        <dgm:presLayoutVars>
          <dgm:bulletEnabled val="1"/>
        </dgm:presLayoutVars>
      </dgm:prSet>
      <dgm:spPr/>
    </dgm:pt>
    <dgm:pt modelId="{5DA9EE5D-9F9C-4B99-A15E-457312D5046C}" type="pres">
      <dgm:prSet presAssocID="{082EF485-145A-4E4D-8F2F-3D19959A005B}" presName="spV" presStyleCnt="0"/>
      <dgm:spPr/>
    </dgm:pt>
    <dgm:pt modelId="{E63D51AE-C4D2-4B39-9AAD-D1A6DB5D9384}" type="pres">
      <dgm:prSet presAssocID="{BD3D32BD-360C-4DE3-944A-26C05FEA92CD}" presName="linNode" presStyleCnt="0"/>
      <dgm:spPr/>
    </dgm:pt>
    <dgm:pt modelId="{528E15C9-D164-4438-ADF1-7A442F255CCF}" type="pres">
      <dgm:prSet presAssocID="{BD3D32BD-360C-4DE3-944A-26C05FEA92CD}" presName="parTx" presStyleLbl="revTx" presStyleIdx="2" presStyleCnt="4">
        <dgm:presLayoutVars>
          <dgm:chMax val="1"/>
          <dgm:bulletEnabled val="1"/>
        </dgm:presLayoutVars>
      </dgm:prSet>
      <dgm:spPr/>
    </dgm:pt>
    <dgm:pt modelId="{10305C25-C7D8-4DC2-AF53-7920AEA0CD98}" type="pres">
      <dgm:prSet presAssocID="{BD3D32BD-360C-4DE3-944A-26C05FEA92CD}" presName="bracket" presStyleLbl="parChTrans1D1" presStyleIdx="2" presStyleCnt="4"/>
      <dgm:spPr/>
    </dgm:pt>
    <dgm:pt modelId="{4F3B2E44-78EF-4AEE-B670-98EC9DCE2429}" type="pres">
      <dgm:prSet presAssocID="{BD3D32BD-360C-4DE3-944A-26C05FEA92CD}" presName="spH" presStyleCnt="0"/>
      <dgm:spPr/>
    </dgm:pt>
    <dgm:pt modelId="{1CB3C99A-1562-4905-8858-DD3C9A048F49}" type="pres">
      <dgm:prSet presAssocID="{BD3D32BD-360C-4DE3-944A-26C05FEA92CD}" presName="desTx" presStyleLbl="node1" presStyleIdx="2" presStyleCnt="4">
        <dgm:presLayoutVars>
          <dgm:bulletEnabled val="1"/>
        </dgm:presLayoutVars>
      </dgm:prSet>
      <dgm:spPr/>
    </dgm:pt>
    <dgm:pt modelId="{A3D45E8F-64E7-4C19-B1A4-1CB9FB57941D}" type="pres">
      <dgm:prSet presAssocID="{AD6BF04A-AE4F-4C29-B70F-C6C159586526}" presName="spV" presStyleCnt="0"/>
      <dgm:spPr/>
    </dgm:pt>
    <dgm:pt modelId="{AD4DB16E-C5F9-4DEF-81D0-72B9B03849CD}" type="pres">
      <dgm:prSet presAssocID="{A573F7B9-42C9-48EC-8566-BE654008FD8B}" presName="linNode" presStyleCnt="0"/>
      <dgm:spPr/>
    </dgm:pt>
    <dgm:pt modelId="{CDCCFB8A-C204-4392-8267-49A57E3F7FCD}" type="pres">
      <dgm:prSet presAssocID="{A573F7B9-42C9-48EC-8566-BE654008FD8B}" presName="parTx" presStyleLbl="revTx" presStyleIdx="3" presStyleCnt="4">
        <dgm:presLayoutVars>
          <dgm:chMax val="1"/>
          <dgm:bulletEnabled val="1"/>
        </dgm:presLayoutVars>
      </dgm:prSet>
      <dgm:spPr/>
    </dgm:pt>
    <dgm:pt modelId="{7438434B-BDD7-40E6-831B-E706540A4283}" type="pres">
      <dgm:prSet presAssocID="{A573F7B9-42C9-48EC-8566-BE654008FD8B}" presName="bracket" presStyleLbl="parChTrans1D1" presStyleIdx="3" presStyleCnt="4"/>
      <dgm:spPr/>
    </dgm:pt>
    <dgm:pt modelId="{188DD6C1-B896-4377-9C6C-97DF8943A902}" type="pres">
      <dgm:prSet presAssocID="{A573F7B9-42C9-48EC-8566-BE654008FD8B}" presName="spH" presStyleCnt="0"/>
      <dgm:spPr/>
    </dgm:pt>
    <dgm:pt modelId="{B32BB398-257E-4E6D-8377-22BC3C1E6FF6}" type="pres">
      <dgm:prSet presAssocID="{A573F7B9-42C9-48EC-8566-BE654008FD8B}" presName="desTx" presStyleLbl="node1" presStyleIdx="3" presStyleCnt="4">
        <dgm:presLayoutVars>
          <dgm:bulletEnabled val="1"/>
        </dgm:presLayoutVars>
      </dgm:prSet>
      <dgm:spPr/>
    </dgm:pt>
  </dgm:ptLst>
  <dgm:cxnLst>
    <dgm:cxn modelId="{663A0A0D-D60F-4358-9374-2EC237D4E5A5}" srcId="{7B8E0D34-C26F-4244-9E57-1D718F18F199}" destId="{FDE2DA5F-9779-4195-8B4C-C55CBEC96271}" srcOrd="0" destOrd="0" parTransId="{682CA2AB-BF5E-4228-B00D-778F5EB986AF}" sibTransId="{6CA0DF04-33BA-4D73-9424-40F1DC80AD30}"/>
    <dgm:cxn modelId="{67CAF50D-BDAE-4DE4-8C6C-5C46424801BE}" type="presOf" srcId="{EACE5E15-9C8E-4326-AD25-C492CD212A2F}" destId="{298A1220-17FB-4FD8-BAE1-0D883D84F26B}" srcOrd="0" destOrd="0" presId="urn:diagrams.loki3.com/BracketList"/>
    <dgm:cxn modelId="{824F9E2A-A3FB-4014-8D70-2528AAAD64AF}" srcId="{EACE5E15-9C8E-4326-AD25-C492CD212A2F}" destId="{7B8E0D34-C26F-4244-9E57-1D718F18F199}" srcOrd="1" destOrd="0" parTransId="{45226553-F62B-4D9D-B89F-BA09820770BB}" sibTransId="{082EF485-145A-4E4D-8F2F-3D19959A005B}"/>
    <dgm:cxn modelId="{5DEA2267-B56C-4D6B-9FFB-D41E6CBAEBC2}" srcId="{BD3D32BD-360C-4DE3-944A-26C05FEA92CD}" destId="{AAF900F9-B5BC-4635-9FB4-1443B368CFC0}" srcOrd="0" destOrd="0" parTransId="{E957EED5-D194-47D3-8721-10BD0C128A2D}" sibTransId="{B488DAD5-2E65-4599-A374-CC318FBFBFB3}"/>
    <dgm:cxn modelId="{BC0FCC49-B0A4-48CF-A619-3853ACB8594C}" srcId="{EACE5E15-9C8E-4326-AD25-C492CD212A2F}" destId="{BD3D32BD-360C-4DE3-944A-26C05FEA92CD}" srcOrd="2" destOrd="0" parTransId="{3982A9E1-1A7F-4C2B-B812-6B87868EDA91}" sibTransId="{AD6BF04A-AE4F-4C29-B70F-C6C159586526}"/>
    <dgm:cxn modelId="{68B44D52-881F-4C44-8289-AF68B6AA30E4}" type="presOf" srcId="{D48B9725-040E-487C-A1D4-BAB33652C5DD}" destId="{908BDF46-A912-4F0D-B80F-E285A9880017}" srcOrd="0" destOrd="0" presId="urn:diagrams.loki3.com/BracketList"/>
    <dgm:cxn modelId="{3E05F556-6576-4731-9232-9885A037B3A5}" srcId="{EACE5E15-9C8E-4326-AD25-C492CD212A2F}" destId="{83355279-42A5-4A0B-815B-3D12D50B15C9}" srcOrd="0" destOrd="0" parTransId="{E82DC689-0152-4863-AAD5-CE5B569D9D90}" sibTransId="{E0ADBEE7-4D0F-4604-AD33-7071830BA852}"/>
    <dgm:cxn modelId="{F046A77C-D72A-4A6A-B701-294BAA8D0CED}" type="presOf" srcId="{5BCB8611-C073-42D5-AE27-CCEE064210F3}" destId="{B32BB398-257E-4E6D-8377-22BC3C1E6FF6}" srcOrd="0" destOrd="0" presId="urn:diagrams.loki3.com/BracketList"/>
    <dgm:cxn modelId="{37D1B689-5208-46D9-8D54-578FE258E64F}" srcId="{A573F7B9-42C9-48EC-8566-BE654008FD8B}" destId="{5BCB8611-C073-42D5-AE27-CCEE064210F3}" srcOrd="0" destOrd="0" parTransId="{26580DE6-BF75-4721-9674-1E54F1BD255D}" sibTransId="{86CAC9D9-A3EB-4A19-8BD1-D4C21BBE5F60}"/>
    <dgm:cxn modelId="{51A29597-4021-4C9E-85AF-8806E36890A2}" type="presOf" srcId="{83355279-42A5-4A0B-815B-3D12D50B15C9}" destId="{8C20DC8F-20DA-4DF6-B4B3-8E0C726B04C9}" srcOrd="0" destOrd="0" presId="urn:diagrams.loki3.com/BracketList"/>
    <dgm:cxn modelId="{41B748A9-8492-44E3-83B8-1F98F6CA1EDE}" type="presOf" srcId="{A573F7B9-42C9-48EC-8566-BE654008FD8B}" destId="{CDCCFB8A-C204-4392-8267-49A57E3F7FCD}" srcOrd="0" destOrd="0" presId="urn:diagrams.loki3.com/BracketList"/>
    <dgm:cxn modelId="{70A844E6-801C-45AD-B73F-482281F24DF0}" type="presOf" srcId="{FDE2DA5F-9779-4195-8B4C-C55CBEC96271}" destId="{BF82D323-477B-4096-ACBB-D807D34F86B6}" srcOrd="0" destOrd="0" presId="urn:diagrams.loki3.com/BracketList"/>
    <dgm:cxn modelId="{2D6AB0E8-ABD8-41E4-BABC-60B03A84D511}" type="presOf" srcId="{AAF900F9-B5BC-4635-9FB4-1443B368CFC0}" destId="{1CB3C99A-1562-4905-8858-DD3C9A048F49}" srcOrd="0" destOrd="0" presId="urn:diagrams.loki3.com/BracketList"/>
    <dgm:cxn modelId="{5C4DFAEF-B4C6-4A78-94A8-075E4359E7A7}" type="presOf" srcId="{BD3D32BD-360C-4DE3-944A-26C05FEA92CD}" destId="{528E15C9-D164-4438-ADF1-7A442F255CCF}" srcOrd="0" destOrd="0" presId="urn:diagrams.loki3.com/BracketList"/>
    <dgm:cxn modelId="{B70583F5-2A42-4CA6-9243-6A49894919EA}" srcId="{EACE5E15-9C8E-4326-AD25-C492CD212A2F}" destId="{A573F7B9-42C9-48EC-8566-BE654008FD8B}" srcOrd="3" destOrd="0" parTransId="{86968057-64C5-4CE2-A10D-831D0F178D33}" sibTransId="{441474AF-4B27-45D2-9BE0-ED3753F33068}"/>
    <dgm:cxn modelId="{9EA3B4FE-1E13-4662-96CD-B16208D344FC}" srcId="{83355279-42A5-4A0B-815B-3D12D50B15C9}" destId="{D48B9725-040E-487C-A1D4-BAB33652C5DD}" srcOrd="0" destOrd="0" parTransId="{048A3C23-E56C-4088-B869-DD06A12FE1C4}" sibTransId="{B98CD776-AE78-4C0A-B8C7-C734AECDE318}"/>
    <dgm:cxn modelId="{6C695BFF-210B-40DF-9B51-39276A671C7C}" type="presOf" srcId="{7B8E0D34-C26F-4244-9E57-1D718F18F199}" destId="{2E382210-DD05-4D13-A9E7-55CBB587E2AF}" srcOrd="0" destOrd="0" presId="urn:diagrams.loki3.com/BracketList"/>
    <dgm:cxn modelId="{5328BA7F-215E-492D-8295-14AEF146663A}" type="presParOf" srcId="{298A1220-17FB-4FD8-BAE1-0D883D84F26B}" destId="{2EC8C94C-B141-483B-BB6F-7DD5F62469CE}" srcOrd="0" destOrd="0" presId="urn:diagrams.loki3.com/BracketList"/>
    <dgm:cxn modelId="{A122C00A-97F2-4833-8290-62C178E3BCED}" type="presParOf" srcId="{2EC8C94C-B141-483B-BB6F-7DD5F62469CE}" destId="{8C20DC8F-20DA-4DF6-B4B3-8E0C726B04C9}" srcOrd="0" destOrd="0" presId="urn:diagrams.loki3.com/BracketList"/>
    <dgm:cxn modelId="{1FD37B01-4408-46CE-8DC9-F3F37F9BE174}" type="presParOf" srcId="{2EC8C94C-B141-483B-BB6F-7DD5F62469CE}" destId="{69AF83F7-9F7F-4005-AACF-2CCB48092599}" srcOrd="1" destOrd="0" presId="urn:diagrams.loki3.com/BracketList"/>
    <dgm:cxn modelId="{84361885-68C0-4156-B6EB-6BE7B32ACB17}" type="presParOf" srcId="{2EC8C94C-B141-483B-BB6F-7DD5F62469CE}" destId="{A8773024-7F6C-4A1C-93DB-2A7C48F7E133}" srcOrd="2" destOrd="0" presId="urn:diagrams.loki3.com/BracketList"/>
    <dgm:cxn modelId="{074D276B-4AD8-4C64-B0B2-2D80DC2ED02F}" type="presParOf" srcId="{2EC8C94C-B141-483B-BB6F-7DD5F62469CE}" destId="{908BDF46-A912-4F0D-B80F-E285A9880017}" srcOrd="3" destOrd="0" presId="urn:diagrams.loki3.com/BracketList"/>
    <dgm:cxn modelId="{1BD808AA-639F-4CFE-BC54-E858AD080090}" type="presParOf" srcId="{298A1220-17FB-4FD8-BAE1-0D883D84F26B}" destId="{FC6ED24F-AFEA-410C-A411-A3A31DF4A512}" srcOrd="1" destOrd="0" presId="urn:diagrams.loki3.com/BracketList"/>
    <dgm:cxn modelId="{C2AB3F6B-66E0-48AD-A416-1BFFB65758E9}" type="presParOf" srcId="{298A1220-17FB-4FD8-BAE1-0D883D84F26B}" destId="{EB016653-EC92-4C2B-9F91-68C7E596B810}" srcOrd="2" destOrd="0" presId="urn:diagrams.loki3.com/BracketList"/>
    <dgm:cxn modelId="{BD8A0C76-E8D3-438A-BC99-30D7A2B894FC}" type="presParOf" srcId="{EB016653-EC92-4C2B-9F91-68C7E596B810}" destId="{2E382210-DD05-4D13-A9E7-55CBB587E2AF}" srcOrd="0" destOrd="0" presId="urn:diagrams.loki3.com/BracketList"/>
    <dgm:cxn modelId="{4625663D-8573-4D0A-BEFB-1382B17A865E}" type="presParOf" srcId="{EB016653-EC92-4C2B-9F91-68C7E596B810}" destId="{B2B06B58-55ED-4144-93A9-FD6409BC32AE}" srcOrd="1" destOrd="0" presId="urn:diagrams.loki3.com/BracketList"/>
    <dgm:cxn modelId="{3C522DC0-0F44-4DBD-91C4-02ECEEEBF735}" type="presParOf" srcId="{EB016653-EC92-4C2B-9F91-68C7E596B810}" destId="{CBD07191-CD6F-48DA-8602-C0FEF47B4264}" srcOrd="2" destOrd="0" presId="urn:diagrams.loki3.com/BracketList"/>
    <dgm:cxn modelId="{282260EE-A0B7-4D91-B89A-B9AB5826CC55}" type="presParOf" srcId="{EB016653-EC92-4C2B-9F91-68C7E596B810}" destId="{BF82D323-477B-4096-ACBB-D807D34F86B6}" srcOrd="3" destOrd="0" presId="urn:diagrams.loki3.com/BracketList"/>
    <dgm:cxn modelId="{297FEB3E-A818-4002-AA22-314950BBD7ED}" type="presParOf" srcId="{298A1220-17FB-4FD8-BAE1-0D883D84F26B}" destId="{5DA9EE5D-9F9C-4B99-A15E-457312D5046C}" srcOrd="3" destOrd="0" presId="urn:diagrams.loki3.com/BracketList"/>
    <dgm:cxn modelId="{3F9827C1-BFBA-4338-9942-A35F3A608418}" type="presParOf" srcId="{298A1220-17FB-4FD8-BAE1-0D883D84F26B}" destId="{E63D51AE-C4D2-4B39-9AAD-D1A6DB5D9384}" srcOrd="4" destOrd="0" presId="urn:diagrams.loki3.com/BracketList"/>
    <dgm:cxn modelId="{07E44CB4-0955-4D8D-BEA0-198F291B83FB}" type="presParOf" srcId="{E63D51AE-C4D2-4B39-9AAD-D1A6DB5D9384}" destId="{528E15C9-D164-4438-ADF1-7A442F255CCF}" srcOrd="0" destOrd="0" presId="urn:diagrams.loki3.com/BracketList"/>
    <dgm:cxn modelId="{CDE809C9-BFE3-4B5B-85ED-B9F67A998968}" type="presParOf" srcId="{E63D51AE-C4D2-4B39-9AAD-D1A6DB5D9384}" destId="{10305C25-C7D8-4DC2-AF53-7920AEA0CD98}" srcOrd="1" destOrd="0" presId="urn:diagrams.loki3.com/BracketList"/>
    <dgm:cxn modelId="{73F31BE5-E53B-415F-B988-81796EC8F212}" type="presParOf" srcId="{E63D51AE-C4D2-4B39-9AAD-D1A6DB5D9384}" destId="{4F3B2E44-78EF-4AEE-B670-98EC9DCE2429}" srcOrd="2" destOrd="0" presId="urn:diagrams.loki3.com/BracketList"/>
    <dgm:cxn modelId="{C502CF85-AF0E-4204-961B-FE846B396A25}" type="presParOf" srcId="{E63D51AE-C4D2-4B39-9AAD-D1A6DB5D9384}" destId="{1CB3C99A-1562-4905-8858-DD3C9A048F49}" srcOrd="3" destOrd="0" presId="urn:diagrams.loki3.com/BracketList"/>
    <dgm:cxn modelId="{4B70DA25-F24E-4006-B81F-A933E1F0C30E}" type="presParOf" srcId="{298A1220-17FB-4FD8-BAE1-0D883D84F26B}" destId="{A3D45E8F-64E7-4C19-B1A4-1CB9FB57941D}" srcOrd="5" destOrd="0" presId="urn:diagrams.loki3.com/BracketList"/>
    <dgm:cxn modelId="{6E4779D4-3C07-4491-B5BB-019DA19F89E7}" type="presParOf" srcId="{298A1220-17FB-4FD8-BAE1-0D883D84F26B}" destId="{AD4DB16E-C5F9-4DEF-81D0-72B9B03849CD}" srcOrd="6" destOrd="0" presId="urn:diagrams.loki3.com/BracketList"/>
    <dgm:cxn modelId="{3D51A2D7-87C8-4CA0-8198-0105C43D86A9}" type="presParOf" srcId="{AD4DB16E-C5F9-4DEF-81D0-72B9B03849CD}" destId="{CDCCFB8A-C204-4392-8267-49A57E3F7FCD}" srcOrd="0" destOrd="0" presId="urn:diagrams.loki3.com/BracketList"/>
    <dgm:cxn modelId="{B8640756-3219-42FD-B6C8-45CF06F05261}" type="presParOf" srcId="{AD4DB16E-C5F9-4DEF-81D0-72B9B03849CD}" destId="{7438434B-BDD7-40E6-831B-E706540A4283}" srcOrd="1" destOrd="0" presId="urn:diagrams.loki3.com/BracketList"/>
    <dgm:cxn modelId="{0101DE96-8F00-4787-9884-97354AFA556F}" type="presParOf" srcId="{AD4DB16E-C5F9-4DEF-81D0-72B9B03849CD}" destId="{188DD6C1-B896-4377-9C6C-97DF8943A902}" srcOrd="2" destOrd="0" presId="urn:diagrams.loki3.com/BracketList"/>
    <dgm:cxn modelId="{107EF4BF-1F8B-4FA9-B042-214E809DC11A}" type="presParOf" srcId="{AD4DB16E-C5F9-4DEF-81D0-72B9B03849CD}" destId="{B32BB398-257E-4E6D-8377-22BC3C1E6FF6}"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52121-549A-43EA-903E-063A93C7FFBD}">
      <dsp:nvSpPr>
        <dsp:cNvPr id="0" name=""/>
        <dsp:cNvSpPr/>
      </dsp:nvSpPr>
      <dsp:spPr>
        <a:xfrm>
          <a:off x="581014" y="2999"/>
          <a:ext cx="2956949" cy="177416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Georgia" panose="02040502050405020303" pitchFamily="18" charset="0"/>
            </a:rPr>
            <a:t>Mid Florida Housing Partnership</a:t>
          </a:r>
        </a:p>
      </dsp:txBody>
      <dsp:txXfrm>
        <a:off x="581014" y="2999"/>
        <a:ext cx="2956949" cy="1774169"/>
      </dsp:txXfrm>
    </dsp:sp>
    <dsp:sp modelId="{8D09BF9C-5B74-46BD-8F5B-088DC8EB452F}">
      <dsp:nvSpPr>
        <dsp:cNvPr id="0" name=""/>
        <dsp:cNvSpPr/>
      </dsp:nvSpPr>
      <dsp:spPr>
        <a:xfrm>
          <a:off x="3833659" y="2999"/>
          <a:ext cx="2956949" cy="1774169"/>
        </a:xfrm>
        <a:prstGeom prst="rect">
          <a:avLst/>
        </a:prstGeom>
        <a:gradFill rotWithShape="0">
          <a:gsLst>
            <a:gs pos="0">
              <a:schemeClr val="accent2">
                <a:hueOff val="4016838"/>
                <a:satOff val="-135"/>
                <a:lumOff val="1411"/>
                <a:alphaOff val="0"/>
                <a:satMod val="103000"/>
                <a:lumMod val="102000"/>
                <a:tint val="94000"/>
              </a:schemeClr>
            </a:gs>
            <a:gs pos="50000">
              <a:schemeClr val="accent2">
                <a:hueOff val="4016838"/>
                <a:satOff val="-135"/>
                <a:lumOff val="1411"/>
                <a:alphaOff val="0"/>
                <a:satMod val="110000"/>
                <a:lumMod val="100000"/>
                <a:shade val="100000"/>
              </a:schemeClr>
            </a:gs>
            <a:gs pos="100000">
              <a:schemeClr val="accent2">
                <a:hueOff val="4016838"/>
                <a:satOff val="-135"/>
                <a:lumOff val="141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ts val="0"/>
            </a:spcAft>
            <a:buNone/>
          </a:pPr>
          <a:r>
            <a:rPr lang="en-US" sz="2900" kern="1200" dirty="0">
              <a:latin typeface="Georgia" panose="02040502050405020303" pitchFamily="18" charset="0"/>
            </a:rPr>
            <a:t>Guardian</a:t>
          </a:r>
        </a:p>
        <a:p>
          <a:pPr marL="0" lvl="0" indent="0" algn="ctr" defTabSz="1289050">
            <a:lnSpc>
              <a:spcPct val="90000"/>
            </a:lnSpc>
            <a:spcBef>
              <a:spcPct val="0"/>
            </a:spcBef>
            <a:spcAft>
              <a:spcPts val="0"/>
            </a:spcAft>
            <a:buNone/>
          </a:pPr>
          <a:r>
            <a:rPr lang="en-US" sz="2900" kern="1200" dirty="0">
              <a:latin typeface="Georgia" panose="02040502050405020303" pitchFamily="18" charset="0"/>
            </a:rPr>
            <a:t>Community Resource</a:t>
          </a:r>
        </a:p>
        <a:p>
          <a:pPr marL="0" lvl="0" indent="0" algn="ctr" defTabSz="1289050">
            <a:lnSpc>
              <a:spcPct val="90000"/>
            </a:lnSpc>
            <a:spcBef>
              <a:spcPct val="0"/>
            </a:spcBef>
            <a:spcAft>
              <a:spcPts val="0"/>
            </a:spcAft>
            <a:buNone/>
          </a:pPr>
          <a:r>
            <a:rPr lang="en-US" sz="2900" kern="1200" dirty="0">
              <a:latin typeface="Georgia" panose="02040502050405020303" pitchFamily="18" charset="0"/>
            </a:rPr>
            <a:t>   Management	</a:t>
          </a:r>
        </a:p>
      </dsp:txBody>
      <dsp:txXfrm>
        <a:off x="3833659" y="2999"/>
        <a:ext cx="2956949" cy="1774169"/>
      </dsp:txXfrm>
    </dsp:sp>
    <dsp:sp modelId="{2240E3D4-A866-4741-AE7E-71223309A841}">
      <dsp:nvSpPr>
        <dsp:cNvPr id="0" name=""/>
        <dsp:cNvSpPr/>
      </dsp:nvSpPr>
      <dsp:spPr>
        <a:xfrm>
          <a:off x="7086303" y="2999"/>
          <a:ext cx="2956949" cy="1774169"/>
        </a:xfrm>
        <a:prstGeom prst="rect">
          <a:avLst/>
        </a:prstGeom>
        <a:gradFill rotWithShape="0">
          <a:gsLst>
            <a:gs pos="0">
              <a:schemeClr val="accent2">
                <a:hueOff val="8033676"/>
                <a:satOff val="-270"/>
                <a:lumOff val="2823"/>
                <a:alphaOff val="0"/>
                <a:satMod val="103000"/>
                <a:lumMod val="102000"/>
                <a:tint val="94000"/>
              </a:schemeClr>
            </a:gs>
            <a:gs pos="50000">
              <a:schemeClr val="accent2">
                <a:hueOff val="8033676"/>
                <a:satOff val="-270"/>
                <a:lumOff val="2823"/>
                <a:alphaOff val="0"/>
                <a:satMod val="110000"/>
                <a:lumMod val="100000"/>
                <a:shade val="100000"/>
              </a:schemeClr>
            </a:gs>
            <a:gs pos="100000">
              <a:schemeClr val="accent2">
                <a:hueOff val="8033676"/>
                <a:satOff val="-270"/>
                <a:lumOff val="282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Georgia" panose="02040502050405020303" pitchFamily="18" charset="0"/>
            </a:rPr>
            <a:t>Housing and Urban Development</a:t>
          </a:r>
        </a:p>
      </dsp:txBody>
      <dsp:txXfrm>
        <a:off x="7086303" y="2999"/>
        <a:ext cx="2956949" cy="1774169"/>
      </dsp:txXfrm>
    </dsp:sp>
    <dsp:sp modelId="{BF68D56A-4B6C-476F-B3B5-CC206B3FBF43}">
      <dsp:nvSpPr>
        <dsp:cNvPr id="0" name=""/>
        <dsp:cNvSpPr/>
      </dsp:nvSpPr>
      <dsp:spPr>
        <a:xfrm>
          <a:off x="581014" y="2072863"/>
          <a:ext cx="2956949" cy="1774169"/>
        </a:xfrm>
        <a:prstGeom prst="rect">
          <a:avLst/>
        </a:prstGeom>
        <a:gradFill rotWithShape="0">
          <a:gsLst>
            <a:gs pos="0">
              <a:schemeClr val="accent2">
                <a:hueOff val="12050515"/>
                <a:satOff val="-404"/>
                <a:lumOff val="4234"/>
                <a:alphaOff val="0"/>
                <a:satMod val="103000"/>
                <a:lumMod val="102000"/>
                <a:tint val="94000"/>
              </a:schemeClr>
            </a:gs>
            <a:gs pos="50000">
              <a:schemeClr val="accent2">
                <a:hueOff val="12050515"/>
                <a:satOff val="-404"/>
                <a:lumOff val="4234"/>
                <a:alphaOff val="0"/>
                <a:satMod val="110000"/>
                <a:lumMod val="100000"/>
                <a:shade val="100000"/>
              </a:schemeClr>
            </a:gs>
            <a:gs pos="100000">
              <a:schemeClr val="accent2">
                <a:hueOff val="12050515"/>
                <a:satOff val="-404"/>
                <a:lumOff val="423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Georgia" panose="02040502050405020303" pitchFamily="18" charset="0"/>
            </a:rPr>
            <a:t>Qualified Applicants</a:t>
          </a:r>
        </a:p>
      </dsp:txBody>
      <dsp:txXfrm>
        <a:off x="581014" y="2072863"/>
        <a:ext cx="2956949" cy="1774169"/>
      </dsp:txXfrm>
    </dsp:sp>
    <dsp:sp modelId="{E4537420-1457-4A31-928B-FB31571A283C}">
      <dsp:nvSpPr>
        <dsp:cNvPr id="0" name=""/>
        <dsp:cNvSpPr/>
      </dsp:nvSpPr>
      <dsp:spPr>
        <a:xfrm>
          <a:off x="3833659" y="2072863"/>
          <a:ext cx="2956949" cy="1774169"/>
        </a:xfrm>
        <a:prstGeom prst="rect">
          <a:avLst/>
        </a:prstGeom>
        <a:gradFill rotWithShape="0">
          <a:gsLst>
            <a:gs pos="0">
              <a:schemeClr val="accent2">
                <a:hueOff val="16067353"/>
                <a:satOff val="-539"/>
                <a:lumOff val="5646"/>
                <a:alphaOff val="0"/>
                <a:satMod val="103000"/>
                <a:lumMod val="102000"/>
                <a:tint val="94000"/>
              </a:schemeClr>
            </a:gs>
            <a:gs pos="50000">
              <a:schemeClr val="accent2">
                <a:hueOff val="16067353"/>
                <a:satOff val="-539"/>
                <a:lumOff val="5646"/>
                <a:alphaOff val="0"/>
                <a:satMod val="110000"/>
                <a:lumMod val="100000"/>
                <a:shade val="100000"/>
              </a:schemeClr>
            </a:gs>
            <a:gs pos="100000">
              <a:schemeClr val="accent2">
                <a:hueOff val="16067353"/>
                <a:satOff val="-539"/>
                <a:lumOff val="564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Georgia" panose="02040502050405020303" pitchFamily="18" charset="0"/>
            </a:rPr>
            <a:t>Licensed Contractors</a:t>
          </a:r>
        </a:p>
      </dsp:txBody>
      <dsp:txXfrm>
        <a:off x="3833659" y="2072863"/>
        <a:ext cx="2956949" cy="1774169"/>
      </dsp:txXfrm>
    </dsp:sp>
    <dsp:sp modelId="{CE39CAEA-4761-48D1-B153-9D9E01B835EE}">
      <dsp:nvSpPr>
        <dsp:cNvPr id="0" name=""/>
        <dsp:cNvSpPr/>
      </dsp:nvSpPr>
      <dsp:spPr>
        <a:xfrm>
          <a:off x="7086303" y="2072863"/>
          <a:ext cx="2956949" cy="1774169"/>
        </a:xfrm>
        <a:prstGeom prst="rect">
          <a:avLst/>
        </a:prstGeom>
        <a:gradFill rotWithShape="0">
          <a:gsLst>
            <a:gs pos="0">
              <a:schemeClr val="accent2">
                <a:hueOff val="20084191"/>
                <a:satOff val="-674"/>
                <a:lumOff val="7057"/>
                <a:alphaOff val="0"/>
                <a:satMod val="103000"/>
                <a:lumMod val="102000"/>
                <a:tint val="94000"/>
              </a:schemeClr>
            </a:gs>
            <a:gs pos="50000">
              <a:schemeClr val="accent2">
                <a:hueOff val="20084191"/>
                <a:satOff val="-674"/>
                <a:lumOff val="7057"/>
                <a:alphaOff val="0"/>
                <a:satMod val="110000"/>
                <a:lumMod val="100000"/>
                <a:shade val="100000"/>
              </a:schemeClr>
            </a:gs>
            <a:gs pos="100000">
              <a:schemeClr val="accent2">
                <a:hueOff val="20084191"/>
                <a:satOff val="-674"/>
                <a:lumOff val="70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Georgia" panose="02040502050405020303" pitchFamily="18" charset="0"/>
            </a:rPr>
            <a:t>Flagler County Housing Services </a:t>
          </a:r>
        </a:p>
      </dsp:txBody>
      <dsp:txXfrm>
        <a:off x="7086303" y="2072863"/>
        <a:ext cx="2956949" cy="1774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0CA35-8F1C-4614-81E6-B665882308D7}">
      <dsp:nvSpPr>
        <dsp:cNvPr id="0" name=""/>
        <dsp:cNvSpPr/>
      </dsp:nvSpPr>
      <dsp:spPr>
        <a:xfrm>
          <a:off x="0" y="227889"/>
          <a:ext cx="10635006" cy="111037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5395" tIns="312420" rIns="825395" bIns="170688"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latin typeface="Georgia" panose="02040502050405020303" pitchFamily="18" charset="0"/>
            </a:rPr>
            <a:t>Home </a:t>
          </a:r>
          <a:r>
            <a:rPr lang="en-US" sz="2000" b="1" kern="1200" dirty="0">
              <a:latin typeface="Georgia" panose="02040502050405020303" pitchFamily="18" charset="0"/>
            </a:rPr>
            <a:t>must</a:t>
          </a:r>
          <a:r>
            <a:rPr lang="en-US" sz="2400" b="1" kern="1200" dirty="0">
              <a:latin typeface="Georgia" panose="02040502050405020303" pitchFamily="18" charset="0"/>
            </a:rPr>
            <a:t> be a Single-Family Home located within incorporated City limits of Palm Coast.</a:t>
          </a:r>
        </a:p>
      </dsp:txBody>
      <dsp:txXfrm>
        <a:off x="0" y="227889"/>
        <a:ext cx="10635006" cy="1110375"/>
      </dsp:txXfrm>
    </dsp:sp>
    <dsp:sp modelId="{F0DDC4B3-67D4-4CC7-94D0-0EA17A86C494}">
      <dsp:nvSpPr>
        <dsp:cNvPr id="0" name=""/>
        <dsp:cNvSpPr/>
      </dsp:nvSpPr>
      <dsp:spPr>
        <a:xfrm>
          <a:off x="531750" y="6489"/>
          <a:ext cx="7444504" cy="442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1385" tIns="0" rIns="281385"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eorgia" panose="02040502050405020303" pitchFamily="18" charset="0"/>
            </a:rPr>
            <a:t>1st</a:t>
          </a:r>
        </a:p>
      </dsp:txBody>
      <dsp:txXfrm>
        <a:off x="553366" y="28105"/>
        <a:ext cx="7401272" cy="399568"/>
      </dsp:txXfrm>
    </dsp:sp>
    <dsp:sp modelId="{8B3AA9C1-FBE7-48AF-B0BD-5DBC96D8E217}">
      <dsp:nvSpPr>
        <dsp:cNvPr id="0" name=""/>
        <dsp:cNvSpPr/>
      </dsp:nvSpPr>
      <dsp:spPr>
        <a:xfrm>
          <a:off x="0" y="1640664"/>
          <a:ext cx="10635006" cy="992250"/>
        </a:xfrm>
        <a:prstGeom prst="rect">
          <a:avLst/>
        </a:prstGeom>
        <a:solidFill>
          <a:schemeClr val="lt1">
            <a:alpha val="90000"/>
            <a:hueOff val="0"/>
            <a:satOff val="0"/>
            <a:lumOff val="0"/>
            <a:alphaOff val="0"/>
          </a:schemeClr>
        </a:solidFill>
        <a:ln w="6350" cap="flat" cmpd="sng" algn="ctr">
          <a:solidFill>
            <a:schemeClr val="accent2">
              <a:hueOff val="10042095"/>
              <a:satOff val="-337"/>
              <a:lumOff val="352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5395" tIns="312420" rIns="825395"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Georgia" panose="02040502050405020303" pitchFamily="18" charset="0"/>
            </a:rPr>
            <a:t>Homes must be free of delinquent liens as indicated by the Title Search other than conventional mortgages. </a:t>
          </a:r>
        </a:p>
      </dsp:txBody>
      <dsp:txXfrm>
        <a:off x="0" y="1640664"/>
        <a:ext cx="10635006" cy="992250"/>
      </dsp:txXfrm>
    </dsp:sp>
    <dsp:sp modelId="{19158F05-26D2-4A01-9C32-43B46C70C881}">
      <dsp:nvSpPr>
        <dsp:cNvPr id="0" name=""/>
        <dsp:cNvSpPr/>
      </dsp:nvSpPr>
      <dsp:spPr>
        <a:xfrm>
          <a:off x="487269" y="1403713"/>
          <a:ext cx="7444504" cy="442800"/>
        </a:xfrm>
        <a:prstGeom prst="roundRect">
          <a:avLst/>
        </a:prstGeom>
        <a:gradFill rotWithShape="0">
          <a:gsLst>
            <a:gs pos="0">
              <a:schemeClr val="accent2">
                <a:hueOff val="10042095"/>
                <a:satOff val="-337"/>
                <a:lumOff val="3529"/>
                <a:alphaOff val="0"/>
                <a:satMod val="103000"/>
                <a:lumMod val="102000"/>
                <a:tint val="94000"/>
              </a:schemeClr>
            </a:gs>
            <a:gs pos="50000">
              <a:schemeClr val="accent2">
                <a:hueOff val="10042095"/>
                <a:satOff val="-337"/>
                <a:lumOff val="3529"/>
                <a:alphaOff val="0"/>
                <a:satMod val="110000"/>
                <a:lumMod val="100000"/>
                <a:shade val="100000"/>
              </a:schemeClr>
            </a:gs>
            <a:gs pos="100000">
              <a:schemeClr val="accent2">
                <a:hueOff val="10042095"/>
                <a:satOff val="-337"/>
                <a:lumOff val="352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1385" tIns="0" rIns="281385"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eorgia" panose="02040502050405020303" pitchFamily="18" charset="0"/>
            </a:rPr>
            <a:t>2nd</a:t>
          </a:r>
        </a:p>
      </dsp:txBody>
      <dsp:txXfrm>
        <a:off x="508885" y="1425329"/>
        <a:ext cx="7401272" cy="399568"/>
      </dsp:txXfrm>
    </dsp:sp>
    <dsp:sp modelId="{D80E3250-6C1A-4D96-BD70-F689E2E2B2DB}">
      <dsp:nvSpPr>
        <dsp:cNvPr id="0" name=""/>
        <dsp:cNvSpPr/>
      </dsp:nvSpPr>
      <dsp:spPr>
        <a:xfrm>
          <a:off x="0" y="2935314"/>
          <a:ext cx="10635006" cy="992250"/>
        </a:xfrm>
        <a:prstGeom prst="rect">
          <a:avLst/>
        </a:prstGeom>
        <a:solidFill>
          <a:schemeClr val="lt1">
            <a:alpha val="90000"/>
            <a:hueOff val="0"/>
            <a:satOff val="0"/>
            <a:lumOff val="0"/>
            <a:alphaOff val="0"/>
          </a:schemeClr>
        </a:solidFill>
        <a:ln w="6350" cap="flat" cmpd="sng" algn="ctr">
          <a:solidFill>
            <a:schemeClr val="accent2">
              <a:hueOff val="20084191"/>
              <a:satOff val="-674"/>
              <a:lumOff val="705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5395" tIns="312420" rIns="825395"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Georgia" panose="02040502050405020303" pitchFamily="18" charset="0"/>
            </a:rPr>
            <a:t>Home must be primary residence and owner occupied for one year prior to application.</a:t>
          </a:r>
        </a:p>
      </dsp:txBody>
      <dsp:txXfrm>
        <a:off x="0" y="2935314"/>
        <a:ext cx="10635006" cy="992250"/>
      </dsp:txXfrm>
    </dsp:sp>
    <dsp:sp modelId="{DE7EBFFB-DCA1-49A7-A6F1-E98DF256B1B4}">
      <dsp:nvSpPr>
        <dsp:cNvPr id="0" name=""/>
        <dsp:cNvSpPr/>
      </dsp:nvSpPr>
      <dsp:spPr>
        <a:xfrm>
          <a:off x="531750" y="2713914"/>
          <a:ext cx="7444504" cy="442800"/>
        </a:xfrm>
        <a:prstGeom prst="roundRect">
          <a:avLst/>
        </a:prstGeom>
        <a:gradFill rotWithShape="0">
          <a:gsLst>
            <a:gs pos="0">
              <a:schemeClr val="accent2">
                <a:hueOff val="20084191"/>
                <a:satOff val="-674"/>
                <a:lumOff val="7057"/>
                <a:alphaOff val="0"/>
                <a:satMod val="103000"/>
                <a:lumMod val="102000"/>
                <a:tint val="94000"/>
              </a:schemeClr>
            </a:gs>
            <a:gs pos="50000">
              <a:schemeClr val="accent2">
                <a:hueOff val="20084191"/>
                <a:satOff val="-674"/>
                <a:lumOff val="7057"/>
                <a:alphaOff val="0"/>
                <a:satMod val="110000"/>
                <a:lumMod val="100000"/>
                <a:shade val="100000"/>
              </a:schemeClr>
            </a:gs>
            <a:gs pos="100000">
              <a:schemeClr val="accent2">
                <a:hueOff val="20084191"/>
                <a:satOff val="-674"/>
                <a:lumOff val="70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1385" tIns="0" rIns="281385"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eorgia" panose="02040502050405020303" pitchFamily="18" charset="0"/>
            </a:rPr>
            <a:t>3rd</a:t>
          </a:r>
        </a:p>
      </dsp:txBody>
      <dsp:txXfrm>
        <a:off x="553366" y="2735530"/>
        <a:ext cx="7401272"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0DC8F-20DA-4DF6-B4B3-8E0C726B04C9}">
      <dsp:nvSpPr>
        <dsp:cNvPr id="0" name=""/>
        <dsp:cNvSpPr/>
      </dsp:nvSpPr>
      <dsp:spPr>
        <a:xfrm>
          <a:off x="5489" y="364706"/>
          <a:ext cx="2808041" cy="39600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latin typeface="Georgia" panose="02040502050405020303" pitchFamily="18" charset="0"/>
            </a:rPr>
            <a:t>Code Violations</a:t>
          </a:r>
          <a:r>
            <a:rPr lang="en-US" sz="2000" kern="1200" dirty="0"/>
            <a:t>:</a:t>
          </a:r>
        </a:p>
      </dsp:txBody>
      <dsp:txXfrm>
        <a:off x="5489" y="364706"/>
        <a:ext cx="2808041" cy="396000"/>
      </dsp:txXfrm>
    </dsp:sp>
    <dsp:sp modelId="{69AF83F7-9F7F-4005-AACF-2CCB48092599}">
      <dsp:nvSpPr>
        <dsp:cNvPr id="0" name=""/>
        <dsp:cNvSpPr/>
      </dsp:nvSpPr>
      <dsp:spPr>
        <a:xfrm>
          <a:off x="2813530" y="92456"/>
          <a:ext cx="561608" cy="940500"/>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08BDF46-A912-4F0D-B80F-E285A9880017}">
      <dsp:nvSpPr>
        <dsp:cNvPr id="0" name=""/>
        <dsp:cNvSpPr/>
      </dsp:nvSpPr>
      <dsp:spPr>
        <a:xfrm>
          <a:off x="3599782" y="92456"/>
          <a:ext cx="7637871" cy="94050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Georgia" panose="02040502050405020303" pitchFamily="18" charset="0"/>
              <a:cs typeface="Arial" panose="020B0604020202020204" pitchFamily="34" charset="0"/>
            </a:rPr>
            <a:t>Items which do not meet current housing codes.  These include primary electrical services and wiring, plumbing and structural defects.</a:t>
          </a:r>
          <a:endParaRPr lang="en-US" sz="2000" kern="1200" dirty="0">
            <a:latin typeface="Georgia" panose="02040502050405020303" pitchFamily="18" charset="0"/>
          </a:endParaRPr>
        </a:p>
      </dsp:txBody>
      <dsp:txXfrm>
        <a:off x="3599782" y="92456"/>
        <a:ext cx="7637871" cy="940500"/>
      </dsp:txXfrm>
    </dsp:sp>
    <dsp:sp modelId="{2E382210-DD05-4D13-A9E7-55CBB587E2AF}">
      <dsp:nvSpPr>
        <dsp:cNvPr id="0" name=""/>
        <dsp:cNvSpPr/>
      </dsp:nvSpPr>
      <dsp:spPr>
        <a:xfrm>
          <a:off x="5489" y="1247269"/>
          <a:ext cx="2808041" cy="39600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latin typeface="Georgia" panose="02040502050405020303" pitchFamily="18" charset="0"/>
            </a:rPr>
            <a:t>Health &amp; Safety</a:t>
          </a:r>
          <a:r>
            <a:rPr lang="en-US" sz="2000" kern="1200" dirty="0"/>
            <a:t>:</a:t>
          </a:r>
        </a:p>
      </dsp:txBody>
      <dsp:txXfrm>
        <a:off x="5489" y="1247269"/>
        <a:ext cx="2808041" cy="396000"/>
      </dsp:txXfrm>
    </dsp:sp>
    <dsp:sp modelId="{B2B06B58-55ED-4144-93A9-FD6409BC32AE}">
      <dsp:nvSpPr>
        <dsp:cNvPr id="0" name=""/>
        <dsp:cNvSpPr/>
      </dsp:nvSpPr>
      <dsp:spPr>
        <a:xfrm>
          <a:off x="2813530" y="1104956"/>
          <a:ext cx="561608" cy="680625"/>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F82D323-477B-4096-ACBB-D807D34F86B6}">
      <dsp:nvSpPr>
        <dsp:cNvPr id="0" name=""/>
        <dsp:cNvSpPr/>
      </dsp:nvSpPr>
      <dsp:spPr>
        <a:xfrm>
          <a:off x="3599782" y="1104956"/>
          <a:ext cx="7637871" cy="680625"/>
        </a:xfrm>
        <a:prstGeom prst="rect">
          <a:avLst/>
        </a:prstGeom>
        <a:solidFill>
          <a:schemeClr val="accent2">
            <a:hueOff val="6694731"/>
            <a:satOff val="-225"/>
            <a:lumOff val="23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Georgia" panose="02040502050405020303" pitchFamily="18" charset="0"/>
            </a:rPr>
            <a:t>Items which endanger health and safety such as roofing, and Mechanical Equipment.</a:t>
          </a:r>
        </a:p>
      </dsp:txBody>
      <dsp:txXfrm>
        <a:off x="3599782" y="1104956"/>
        <a:ext cx="7637871" cy="680625"/>
      </dsp:txXfrm>
    </dsp:sp>
    <dsp:sp modelId="{528E15C9-D164-4438-ADF1-7A442F255CCF}">
      <dsp:nvSpPr>
        <dsp:cNvPr id="0" name=""/>
        <dsp:cNvSpPr/>
      </dsp:nvSpPr>
      <dsp:spPr>
        <a:xfrm>
          <a:off x="5489" y="2299988"/>
          <a:ext cx="2808041" cy="64350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latin typeface="Georgia" panose="02040502050405020303" pitchFamily="18" charset="0"/>
            </a:rPr>
            <a:t>General Property Improvements</a:t>
          </a:r>
          <a:r>
            <a:rPr lang="en-US" sz="2000" kern="1200" dirty="0"/>
            <a:t>:</a:t>
          </a:r>
        </a:p>
      </dsp:txBody>
      <dsp:txXfrm>
        <a:off x="5489" y="2299988"/>
        <a:ext cx="2808041" cy="643500"/>
      </dsp:txXfrm>
    </dsp:sp>
    <dsp:sp modelId="{10305C25-C7D8-4DC2-AF53-7920AEA0CD98}">
      <dsp:nvSpPr>
        <dsp:cNvPr id="0" name=""/>
        <dsp:cNvSpPr/>
      </dsp:nvSpPr>
      <dsp:spPr>
        <a:xfrm>
          <a:off x="2813530" y="1857581"/>
          <a:ext cx="561608" cy="1528312"/>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CB3C99A-1562-4905-8858-DD3C9A048F49}">
      <dsp:nvSpPr>
        <dsp:cNvPr id="0" name=""/>
        <dsp:cNvSpPr/>
      </dsp:nvSpPr>
      <dsp:spPr>
        <a:xfrm>
          <a:off x="3599782" y="1857581"/>
          <a:ext cx="7637871" cy="1528312"/>
        </a:xfrm>
        <a:prstGeom prst="rect">
          <a:avLst/>
        </a:prstGeom>
        <a:solidFill>
          <a:schemeClr val="accent2">
            <a:hueOff val="13389461"/>
            <a:satOff val="-449"/>
            <a:lumOff val="47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Georgia" panose="02040502050405020303" pitchFamily="18" charset="0"/>
            </a:rPr>
            <a:t>These are the items that make a house look nicer, feel more comfortable, and in some cases contribute to the   neighborhood morale.  </a:t>
          </a:r>
        </a:p>
        <a:p>
          <a:pPr marL="228600" lvl="1" indent="-228600" algn="l" defTabSz="889000">
            <a:lnSpc>
              <a:spcPct val="90000"/>
            </a:lnSpc>
            <a:spcBef>
              <a:spcPct val="0"/>
            </a:spcBef>
            <a:spcAft>
              <a:spcPct val="15000"/>
            </a:spcAft>
            <a:buChar char="•"/>
          </a:pPr>
          <a:r>
            <a:rPr lang="en-US" sz="2000" u="sng" kern="1200" dirty="0">
              <a:latin typeface="Georgia" panose="02040502050405020303" pitchFamily="18" charset="0"/>
            </a:rPr>
            <a:t>Funding for general improvements is limited and based on availability</a:t>
          </a:r>
          <a:r>
            <a:rPr lang="en-US" sz="2000" kern="1200" dirty="0">
              <a:latin typeface="Georgia" panose="02040502050405020303" pitchFamily="18" charset="0"/>
            </a:rPr>
            <a:t>.</a:t>
          </a:r>
        </a:p>
      </dsp:txBody>
      <dsp:txXfrm>
        <a:off x="3599782" y="1857581"/>
        <a:ext cx="7637871" cy="1528312"/>
      </dsp:txXfrm>
    </dsp:sp>
    <dsp:sp modelId="{CDCCFB8A-C204-4392-8267-49A57E3F7FCD}">
      <dsp:nvSpPr>
        <dsp:cNvPr id="0" name=""/>
        <dsp:cNvSpPr/>
      </dsp:nvSpPr>
      <dsp:spPr>
        <a:xfrm>
          <a:off x="5489" y="3478003"/>
          <a:ext cx="2808041" cy="64350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latin typeface="Georgia" panose="02040502050405020303" pitchFamily="18" charset="0"/>
            </a:rPr>
            <a:t>Disability Accessibility</a:t>
          </a:r>
          <a:r>
            <a:rPr lang="en-US" sz="2000" kern="1200" dirty="0"/>
            <a:t>:</a:t>
          </a:r>
        </a:p>
      </dsp:txBody>
      <dsp:txXfrm>
        <a:off x="5489" y="3478003"/>
        <a:ext cx="2808041" cy="643500"/>
      </dsp:txXfrm>
    </dsp:sp>
    <dsp:sp modelId="{7438434B-BDD7-40E6-831B-E706540A4283}">
      <dsp:nvSpPr>
        <dsp:cNvPr id="0" name=""/>
        <dsp:cNvSpPr/>
      </dsp:nvSpPr>
      <dsp:spPr>
        <a:xfrm>
          <a:off x="2813530" y="3457894"/>
          <a:ext cx="561608" cy="683718"/>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32BB398-257E-4E6D-8377-22BC3C1E6FF6}">
      <dsp:nvSpPr>
        <dsp:cNvPr id="0" name=""/>
        <dsp:cNvSpPr/>
      </dsp:nvSpPr>
      <dsp:spPr>
        <a:xfrm>
          <a:off x="3599782" y="3457894"/>
          <a:ext cx="7637871" cy="683718"/>
        </a:xfrm>
        <a:prstGeom prst="rect">
          <a:avLst/>
        </a:prstGeom>
        <a:solidFill>
          <a:schemeClr val="accent2">
            <a:hueOff val="20084191"/>
            <a:satOff val="-674"/>
            <a:lumOff val="70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Georgia" panose="02040502050405020303" pitchFamily="18" charset="0"/>
            </a:rPr>
            <a:t>If you have a disability, ramps, grab bars and door widening may be included.</a:t>
          </a:r>
        </a:p>
      </dsp:txBody>
      <dsp:txXfrm>
        <a:off x="3599782" y="3457894"/>
        <a:ext cx="7637871" cy="6837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761802" y="852055"/>
            <a:ext cx="10380572" cy="2581463"/>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761802" y="3754582"/>
            <a:ext cx="10380572" cy="22444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12/2/2024</a:t>
            </a:fld>
            <a:endParaRPr lang="en-US" dirty="0"/>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a:t>
            </a:fld>
            <a:endParaRPr lang="en-US" dirty="0"/>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840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12/2/2024</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49483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F245A432-7E52-48B5-A8BB-13EED592E35A}"/>
              </a:ext>
            </a:extLst>
          </p:cNvPr>
          <p:cNvSpPr/>
          <p:nvPr/>
        </p:nvSpPr>
        <p:spPr>
          <a:xfrm>
            <a:off x="7813964" y="0"/>
            <a:ext cx="4378036"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8139544" y="872836"/>
            <a:ext cx="2521527" cy="5119256"/>
          </a:xfrm>
        </p:spPr>
        <p:txBody>
          <a:bodyPr vert="eaVert"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756746" y="872836"/>
            <a:ext cx="6634169"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329184" y="6236208"/>
            <a:ext cx="3037459" cy="365125"/>
          </a:xfrm>
        </p:spPr>
        <p:txBody>
          <a:bodyPr/>
          <a:lstStyle/>
          <a:p>
            <a:fld id="{26ADDCAE-6443-42C3-9C19-F95985500186}" type="datetime1">
              <a:rPr lang="en-US" smtClean="0"/>
              <a:t>12/2/2024</a:t>
            </a:fld>
            <a:endParaRPr lang="en-US" dirty="0"/>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329184" y="237744"/>
            <a:ext cx="3581400" cy="365125"/>
          </a:xfrm>
        </p:spPr>
        <p:txBody>
          <a:bodyPr/>
          <a:lstStyle/>
          <a:p>
            <a:endParaRPr lang="en-US" dirty="0"/>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32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761799" y="2750126"/>
            <a:ext cx="10381205"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12/2/2024</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75149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12192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761801" y="852056"/>
            <a:ext cx="10380572" cy="257694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761797" y="4202832"/>
            <a:ext cx="10395116" cy="17892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332481" y="6236208"/>
            <a:ext cx="3037459" cy="365125"/>
          </a:xfrm>
        </p:spPr>
        <p:txBody>
          <a:bodyPr/>
          <a:lstStyle/>
          <a:p>
            <a:fld id="{217A73C3-B243-44D3-809D-EF8FDFBD85D4}" type="datetime1">
              <a:rPr lang="en-US" smtClean="0"/>
              <a:t>12/2/2024</a:t>
            </a:fld>
            <a:endParaRPr lang="en-US" dirty="0"/>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332481" y="237744"/>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5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761800"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6097092"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332481" y="6236208"/>
            <a:ext cx="3037459" cy="365125"/>
          </a:xfrm>
        </p:spPr>
        <p:txBody>
          <a:bodyPr/>
          <a:lstStyle/>
          <a:p>
            <a:fld id="{C9B6D3E3-28E2-4380-A113-67698215C5F8}" type="datetime1">
              <a:rPr lang="en-US" smtClean="0"/>
              <a:t>12/2/2024</a:t>
            </a:fld>
            <a:endParaRPr lang="en-US" dirty="0"/>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332481" y="237744"/>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044569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761802" y="872836"/>
            <a:ext cx="10380572" cy="1427019"/>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761801" y="2713326"/>
            <a:ext cx="5023424"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761801" y="3706091"/>
            <a:ext cx="5023424"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6094211" y="2713326"/>
            <a:ext cx="5048163"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6094211" y="3706091"/>
            <a:ext cx="5048163"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332481" y="6236208"/>
            <a:ext cx="3037459" cy="365125"/>
          </a:xfrm>
        </p:spPr>
        <p:txBody>
          <a:bodyPr/>
          <a:lstStyle/>
          <a:p>
            <a:fld id="{A9EFCB61-04AD-47C9-BF79-2BD8B9CEC07A}" type="datetime1">
              <a:rPr lang="en-US" smtClean="0"/>
              <a:t>12/2/2024</a:t>
            </a:fld>
            <a:endParaRPr lang="en-US" dirty="0"/>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332481" y="237744"/>
            <a:ext cx="4114800" cy="365125"/>
          </a:xfrm>
        </p:spPr>
        <p:txBody>
          <a:bodyPr/>
          <a:lstStyle/>
          <a:p>
            <a:endParaRPr lang="en-US" dirty="0"/>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16690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12/2/2024</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73236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12/2/2024</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04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79067" y="0"/>
            <a:ext cx="4998624"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6096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770537" y="872836"/>
            <a:ext cx="4560525" cy="2281050"/>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6621781" y="872837"/>
            <a:ext cx="4520593" cy="5140036"/>
          </a:xfrm>
        </p:spPr>
        <p:txBody>
          <a:bodyPr>
            <a:normAutofit/>
          </a:bodyPr>
          <a:lstStyle>
            <a:lvl1pPr algn="l">
              <a:defRPr sz="2800"/>
            </a:lvl1pPr>
            <a:lvl2pPr algn="l">
              <a:defRPr sz="2400"/>
            </a:lvl2pPr>
            <a:lvl3pPr algn="l">
              <a:defRPr sz="2000"/>
            </a:lvl3pPr>
            <a:lvl4pPr algn="l">
              <a:defRPr sz="1800"/>
            </a:lvl4pPr>
            <a:lvl5pPr algn="l">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770537" y="3442854"/>
            <a:ext cx="4560525" cy="25769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329184" y="6236208"/>
            <a:ext cx="3037459" cy="365125"/>
          </a:xfrm>
        </p:spPr>
        <p:txBody>
          <a:bodyPr/>
          <a:lstStyle/>
          <a:p>
            <a:fld id="{962E767E-8A14-4E70-91B9-2101CBC4D7BD}" type="datetime1">
              <a:rPr lang="en-US" smtClean="0"/>
              <a:t>12/2/2024</a:t>
            </a:fld>
            <a:endParaRPr lang="en-US" dirty="0"/>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329184" y="237744"/>
            <a:ext cx="3792532"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30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6087677"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768733" y="858981"/>
            <a:ext cx="4556749" cy="2281052"/>
          </a:xfrm>
        </p:spPr>
        <p:txBody>
          <a:bodyPr anchor="b"/>
          <a:lstStyle>
            <a:lvl1pPr>
              <a:defRPr lang="en-US" sz="36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6559826" y="865909"/>
            <a:ext cx="4582548" cy="512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768733" y="3429000"/>
            <a:ext cx="4556749" cy="2590800"/>
          </a:xfrm>
        </p:spPr>
        <p:txBody>
          <a:bodyPr/>
          <a:lstStyle>
            <a:lvl1pPr marL="0" indent="0">
              <a:buNone/>
              <a:defRPr lang="en-US" sz="240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329184" y="6236208"/>
            <a:ext cx="3037459" cy="365125"/>
          </a:xfrm>
        </p:spPr>
        <p:txBody>
          <a:bodyPr/>
          <a:lstStyle/>
          <a:p>
            <a:fld id="{01AF0C4B-5A4A-45CA-ABEC-10F107160D33}" type="datetime1">
              <a:rPr lang="en-US" smtClean="0"/>
              <a:t>12/2/2024</a:t>
            </a:fld>
            <a:endParaRPr lang="en-US" dirty="0"/>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329184" y="237744"/>
            <a:ext cx="4114800"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94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7B9A221-B33F-47C2-85FF-2C8F363D797B}"/>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761801" y="858982"/>
            <a:ext cx="10380573" cy="14322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761799" y="2750126"/>
            <a:ext cx="10381205"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332481" y="6240079"/>
            <a:ext cx="4114800" cy="365125"/>
          </a:xfrm>
          <a:prstGeom prst="rect">
            <a:avLst/>
          </a:prstGeom>
        </p:spPr>
        <p:txBody>
          <a:bodyPr vert="horz" lIns="91440" tIns="45720" rIns="91440" bIns="45720" rtlCol="0" anchor="ctr"/>
          <a:lstStyle>
            <a:lvl1pPr algn="l">
              <a:defRPr sz="900">
                <a:solidFill>
                  <a:schemeClr val="tx1"/>
                </a:solidFill>
              </a:defRPr>
            </a:lvl1pPr>
          </a:lstStyle>
          <a:p>
            <a:fld id="{6989806E-8E94-473C-AEE7-BE6F15F85533}" type="datetime1">
              <a:rPr lang="en-US" smtClean="0"/>
              <a:t>12/2/2024</a:t>
            </a:fld>
            <a:endParaRPr lang="en-US" dirty="0"/>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332481" y="236199"/>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11289782" y="235881"/>
            <a:ext cx="756746" cy="365760"/>
          </a:xfrm>
          <a:prstGeom prst="rect">
            <a:avLst/>
          </a:prstGeom>
        </p:spPr>
        <p:txBody>
          <a:bodyPr vert="horz" lIns="91440" tIns="45720" rIns="91440" bIns="45720" rtlCol="0" anchor="ctr"/>
          <a:lstStyle>
            <a:lvl1pPr algn="ctr">
              <a:defRPr lang="en-US" sz="140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a:t>
            </a:fld>
            <a:endParaRPr lang="en-US" dirty="0"/>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05573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https://www.palmcoast.gov/housing-programs/cdbg-form" TargetMode="External"/><Relationship Id="rId2" Type="http://schemas.openxmlformats.org/officeDocument/2006/relationships/hyperlink" Target="https://www.huduser.gov/Portal/datasets/il.html" TargetMode="Externa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a:extLst>
              <a:ext uri="{FF2B5EF4-FFF2-40B4-BE49-F238E27FC236}">
                <a16:creationId xmlns:a16="http://schemas.microsoft.com/office/drawing/2014/main" id="{42AE77C8-8636-492A-ABA7-1B8730025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aint color explosion on a white background">
            <a:extLst>
              <a:ext uri="{FF2B5EF4-FFF2-40B4-BE49-F238E27FC236}">
                <a16:creationId xmlns:a16="http://schemas.microsoft.com/office/drawing/2014/main" id="{1F70D45E-647F-F22D-A5A6-FE602FEFBE63}"/>
              </a:ext>
            </a:extLst>
          </p:cNvPr>
          <p:cNvPicPr>
            <a:picLocks noChangeAspect="1"/>
          </p:cNvPicPr>
          <p:nvPr/>
        </p:nvPicPr>
        <p:blipFill>
          <a:blip r:embed="rId2"/>
          <a:srcRect t="22249" b="21501"/>
          <a:stretch/>
        </p:blipFill>
        <p:spPr>
          <a:xfrm>
            <a:off x="20" y="2"/>
            <a:ext cx="12191979" cy="6857998"/>
          </a:xfrm>
          <a:prstGeom prst="rect">
            <a:avLst/>
          </a:prstGeom>
          <a:effectLst>
            <a:outerShdw blurRad="596900" dist="330200" dir="8820000" sx="87000" sy="87000" algn="ctr" rotWithShape="0">
              <a:srgbClr val="000000">
                <a:alpha val="29000"/>
              </a:srgbClr>
            </a:outerShdw>
          </a:effectLst>
        </p:spPr>
      </p:pic>
      <p:sp useBgFill="1">
        <p:nvSpPr>
          <p:cNvPr id="32" name="Rectangle 31">
            <a:extLst>
              <a:ext uri="{FF2B5EF4-FFF2-40B4-BE49-F238E27FC236}">
                <a16:creationId xmlns:a16="http://schemas.microsoft.com/office/drawing/2014/main" id="{079AB7E9-4C3D-48E5-BDC2-C6EBF5170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51560" cy="6858000"/>
          </a:xfrm>
          <a:prstGeom prst="rect">
            <a:avLst/>
          </a:prstGeom>
          <a:ln>
            <a:noFill/>
          </a:ln>
          <a:effectLst>
            <a:outerShdw blurRad="190500" dist="76200" dir="570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3B3C8882-5AB4-43BB-A137-6E7A8B7303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779"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095830D2-F2AE-4DD8-B586-89B0977916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92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D2B637-768E-7E09-A9D7-BDEF087FBA8E}"/>
              </a:ext>
            </a:extLst>
          </p:cNvPr>
          <p:cNvSpPr>
            <a:spLocks noGrp="1"/>
          </p:cNvSpPr>
          <p:nvPr>
            <p:ph type="ctrTitle"/>
          </p:nvPr>
        </p:nvSpPr>
        <p:spPr>
          <a:xfrm>
            <a:off x="6710579" y="558413"/>
            <a:ext cx="4755046" cy="2191767"/>
          </a:xfrm>
        </p:spPr>
        <p:txBody>
          <a:bodyPr anchor="t">
            <a:noAutofit/>
          </a:bodyPr>
          <a:lstStyle/>
          <a:p>
            <a:pPr algn="r">
              <a:lnSpc>
                <a:spcPct val="90000"/>
              </a:lnSpc>
            </a:pPr>
            <a:r>
              <a:rPr lang="en-US" sz="4400" dirty="0">
                <a:solidFill>
                  <a:srgbClr val="FFFFFF"/>
                </a:solidFill>
                <a:latin typeface="Georgia" panose="02040502050405020303" pitchFamily="18" charset="0"/>
              </a:rPr>
              <a:t>Annual Housing Rehabilitation Program</a:t>
            </a:r>
            <a:br>
              <a:rPr lang="en-US" sz="4400" dirty="0">
                <a:solidFill>
                  <a:srgbClr val="FFFFFF"/>
                </a:solidFill>
                <a:latin typeface="Georgia" panose="02040502050405020303" pitchFamily="18" charset="0"/>
              </a:rPr>
            </a:br>
            <a:r>
              <a:rPr lang="en-US" sz="4400" dirty="0">
                <a:solidFill>
                  <a:srgbClr val="FFFFFF"/>
                </a:solidFill>
                <a:latin typeface="Georgia" panose="02040502050405020303" pitchFamily="18" charset="0"/>
              </a:rPr>
              <a:t>Applicant Workshop</a:t>
            </a:r>
            <a:endParaRPr lang="en-US" sz="4400" dirty="0">
              <a:solidFill>
                <a:srgbClr val="FFFFFF"/>
              </a:solidFill>
            </a:endParaRPr>
          </a:p>
        </p:txBody>
      </p:sp>
      <p:sp>
        <p:nvSpPr>
          <p:cNvPr id="3" name="Subtitle 2">
            <a:extLst>
              <a:ext uri="{FF2B5EF4-FFF2-40B4-BE49-F238E27FC236}">
                <a16:creationId xmlns:a16="http://schemas.microsoft.com/office/drawing/2014/main" id="{33DDFB15-E14D-B0CA-80C7-146509191549}"/>
              </a:ext>
            </a:extLst>
          </p:cNvPr>
          <p:cNvSpPr>
            <a:spLocks noGrp="1"/>
          </p:cNvSpPr>
          <p:nvPr>
            <p:ph type="subTitle" idx="1"/>
          </p:nvPr>
        </p:nvSpPr>
        <p:spPr>
          <a:xfrm>
            <a:off x="6902968" y="4658280"/>
            <a:ext cx="4755046" cy="1738058"/>
          </a:xfrm>
        </p:spPr>
        <p:txBody>
          <a:bodyPr anchor="b">
            <a:noAutofit/>
          </a:bodyPr>
          <a:lstStyle/>
          <a:p>
            <a:pPr algn="r">
              <a:lnSpc>
                <a:spcPct val="100000"/>
              </a:lnSpc>
            </a:pPr>
            <a:r>
              <a:rPr lang="en-US" dirty="0">
                <a:ln w="0"/>
                <a:solidFill>
                  <a:srgbClr val="FFFFFF"/>
                </a:solidFill>
                <a:effectLst>
                  <a:outerShdw blurRad="38100" dist="25400" dir="5400000" algn="ctr" rotWithShape="0">
                    <a:srgbClr val="6E747A">
                      <a:alpha val="43000"/>
                    </a:srgbClr>
                  </a:outerShdw>
                </a:effectLst>
                <a:latin typeface="Georgia" panose="02040502050405020303" pitchFamily="18" charset="0"/>
              </a:rPr>
              <a:t>City of Palm Coast </a:t>
            </a:r>
          </a:p>
          <a:p>
            <a:pPr algn="r">
              <a:lnSpc>
                <a:spcPct val="100000"/>
              </a:lnSpc>
            </a:pPr>
            <a:r>
              <a:rPr lang="en-US" dirty="0">
                <a:ln w="0"/>
                <a:solidFill>
                  <a:srgbClr val="FFFFFF"/>
                </a:solidFill>
                <a:effectLst>
                  <a:outerShdw blurRad="38100" dist="25400" dir="5400000" algn="ctr" rotWithShape="0">
                    <a:srgbClr val="6E747A">
                      <a:alpha val="43000"/>
                    </a:srgbClr>
                  </a:outerShdw>
                </a:effectLst>
                <a:latin typeface="Georgia" panose="02040502050405020303" pitchFamily="18" charset="0"/>
              </a:rPr>
              <a:t>Community Development Block Grant (CDBG)</a:t>
            </a:r>
            <a:br>
              <a:rPr lang="en-US" b="1" dirty="0">
                <a:solidFill>
                  <a:srgbClr val="FFFFFF"/>
                </a:solidFill>
                <a:latin typeface="Georgia" panose="02040502050405020303" pitchFamily="18" charset="0"/>
              </a:rPr>
            </a:br>
            <a:br>
              <a:rPr lang="en-US" b="1" dirty="0">
                <a:solidFill>
                  <a:srgbClr val="FFFFFF"/>
                </a:solidFill>
                <a:latin typeface="Georgia" panose="02040502050405020303" pitchFamily="18" charset="0"/>
              </a:rPr>
            </a:br>
            <a:endParaRPr lang="en-US" dirty="0">
              <a:solidFill>
                <a:srgbClr val="FFFFFF"/>
              </a:solidFill>
            </a:endParaRPr>
          </a:p>
        </p:txBody>
      </p:sp>
      <p:pic>
        <p:nvPicPr>
          <p:cNvPr id="5" name="Picture 4">
            <a:extLst>
              <a:ext uri="{FF2B5EF4-FFF2-40B4-BE49-F238E27FC236}">
                <a16:creationId xmlns:a16="http://schemas.microsoft.com/office/drawing/2014/main" id="{99D3E567-CF1B-E046-7B19-2B4E4D5242DE}"/>
              </a:ext>
            </a:extLst>
          </p:cNvPr>
          <p:cNvPicPr>
            <a:picLocks noChangeAspect="1"/>
          </p:cNvPicPr>
          <p:nvPr/>
        </p:nvPicPr>
        <p:blipFill rotWithShape="1">
          <a:blip r:embed="rId3"/>
          <a:srcRect l="2223" t="6800" r="76039"/>
          <a:stretch/>
        </p:blipFill>
        <p:spPr>
          <a:xfrm>
            <a:off x="207727" y="127220"/>
            <a:ext cx="636104" cy="721611"/>
          </a:xfrm>
          <a:prstGeom prst="rect">
            <a:avLst/>
          </a:prstGeom>
        </p:spPr>
      </p:pic>
    </p:spTree>
    <p:extLst>
      <p:ext uri="{BB962C8B-B14F-4D97-AF65-F5344CB8AC3E}">
        <p14:creationId xmlns:p14="http://schemas.microsoft.com/office/powerpoint/2010/main" val="298296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Slide Background">
            <a:extLst>
              <a:ext uri="{FF2B5EF4-FFF2-40B4-BE49-F238E27FC236}">
                <a16:creationId xmlns:a16="http://schemas.microsoft.com/office/drawing/2014/main" id="{10C92917-A828-4B36-95DE-11CA4F9C2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0" name="Rectangle 29">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4809"/>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138279-F12C-C615-1778-DF278D1254F3}"/>
              </a:ext>
            </a:extLst>
          </p:cNvPr>
          <p:cNvSpPr>
            <a:spLocks noGrp="1"/>
          </p:cNvSpPr>
          <p:nvPr>
            <p:ph type="title"/>
          </p:nvPr>
        </p:nvSpPr>
        <p:spPr>
          <a:xfrm>
            <a:off x="785655" y="518568"/>
            <a:ext cx="9906799" cy="1161594"/>
          </a:xfrm>
        </p:spPr>
        <p:txBody>
          <a:bodyPr>
            <a:noAutofit/>
          </a:bodyPr>
          <a:lstStyle/>
          <a:p>
            <a:pPr>
              <a:lnSpc>
                <a:spcPct val="90000"/>
              </a:lnSpc>
            </a:pPr>
            <a:r>
              <a:rPr lang="en-US" sz="5400" b="1" dirty="0">
                <a:latin typeface="Georgia" panose="02040502050405020303" pitchFamily="18" charset="0"/>
              </a:rPr>
              <a:t>CDBG Entitlement Program Overview </a:t>
            </a:r>
            <a:endParaRPr lang="en-US" sz="5400" dirty="0"/>
          </a:p>
        </p:txBody>
      </p:sp>
      <p:pic>
        <p:nvPicPr>
          <p:cNvPr id="17" name="Picture 16" descr="A midsection of a person holding a miniature house">
            <a:extLst>
              <a:ext uri="{FF2B5EF4-FFF2-40B4-BE49-F238E27FC236}">
                <a16:creationId xmlns:a16="http://schemas.microsoft.com/office/drawing/2014/main" id="{2C47E7E0-10BD-FFCD-3522-E1E087023567}"/>
              </a:ext>
            </a:extLst>
          </p:cNvPr>
          <p:cNvPicPr>
            <a:picLocks noChangeAspect="1"/>
          </p:cNvPicPr>
          <p:nvPr/>
        </p:nvPicPr>
        <p:blipFill>
          <a:blip r:embed="rId2"/>
          <a:srcRect l="21554" r="19883" b="-1"/>
          <a:stretch/>
        </p:blipFill>
        <p:spPr>
          <a:xfrm>
            <a:off x="1645896" y="2571501"/>
            <a:ext cx="3186088" cy="3427516"/>
          </a:xfrm>
          <a:prstGeom prst="rect">
            <a:avLst/>
          </a:prstGeom>
        </p:spPr>
      </p:pic>
      <p:sp>
        <p:nvSpPr>
          <p:cNvPr id="3" name="Content Placeholder 2">
            <a:extLst>
              <a:ext uri="{FF2B5EF4-FFF2-40B4-BE49-F238E27FC236}">
                <a16:creationId xmlns:a16="http://schemas.microsoft.com/office/drawing/2014/main" id="{A4143583-7C73-49EB-BDC3-DC107387B36B}"/>
              </a:ext>
            </a:extLst>
          </p:cNvPr>
          <p:cNvSpPr>
            <a:spLocks noGrp="1"/>
          </p:cNvSpPr>
          <p:nvPr>
            <p:ph idx="1"/>
          </p:nvPr>
        </p:nvSpPr>
        <p:spPr>
          <a:xfrm>
            <a:off x="5203596" y="2377440"/>
            <a:ext cx="6464554" cy="4198289"/>
          </a:xfrm>
        </p:spPr>
        <p:txBody>
          <a:bodyPr anchor="ctr">
            <a:normAutofit lnSpcReduction="10000"/>
          </a:bodyPr>
          <a:lstStyle/>
          <a:p>
            <a:pPr>
              <a:lnSpc>
                <a:spcPct val="100000"/>
              </a:lnSpc>
            </a:pPr>
            <a:r>
              <a:rPr lang="en-US" sz="2400" dirty="0">
                <a:latin typeface="Georgia" panose="02040502050405020303" pitchFamily="18" charset="0"/>
              </a:rPr>
              <a:t>Federal Program that provides annual grants to local government and States started in 1974 to provide a wide range of community development and housing needs. </a:t>
            </a:r>
          </a:p>
          <a:p>
            <a:pPr>
              <a:lnSpc>
                <a:spcPct val="100000"/>
              </a:lnSpc>
            </a:pPr>
            <a:endParaRPr lang="en-US" sz="2400" dirty="0">
              <a:latin typeface="Georgia" panose="02040502050405020303" pitchFamily="18" charset="0"/>
            </a:endParaRPr>
          </a:p>
          <a:p>
            <a:pPr>
              <a:lnSpc>
                <a:spcPct val="100000"/>
              </a:lnSpc>
            </a:pPr>
            <a:r>
              <a:rPr lang="en-US" sz="2400" dirty="0">
                <a:latin typeface="Georgia" panose="02040502050405020303" pitchFamily="18" charset="0"/>
              </a:rPr>
              <a:t>The City of Palm Coast component of CDBG provides qualified families and individuals with rehabilitation and repairs to correct code, health and safety code deficiencies by giving homeowners the opportunity to apply for a Forgivable Mortgage Loan.</a:t>
            </a:r>
          </a:p>
          <a:p>
            <a:pPr>
              <a:lnSpc>
                <a:spcPct val="100000"/>
              </a:lnSpc>
            </a:pPr>
            <a:endParaRPr lang="en-US" sz="1500" dirty="0"/>
          </a:p>
        </p:txBody>
      </p:sp>
      <p:cxnSp>
        <p:nvCxnSpPr>
          <p:cNvPr id="31" name="Straight Connector 30">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BDCDD79-D818-C804-AEA0-D338017CC30A}"/>
              </a:ext>
            </a:extLst>
          </p:cNvPr>
          <p:cNvPicPr>
            <a:picLocks noChangeAspect="1"/>
          </p:cNvPicPr>
          <p:nvPr/>
        </p:nvPicPr>
        <p:blipFill>
          <a:blip r:embed="rId3"/>
          <a:stretch>
            <a:fillRect/>
          </a:stretch>
        </p:blipFill>
        <p:spPr>
          <a:xfrm>
            <a:off x="292580" y="6059373"/>
            <a:ext cx="634039" cy="719390"/>
          </a:xfrm>
          <a:prstGeom prst="rect">
            <a:avLst/>
          </a:prstGeom>
        </p:spPr>
      </p:pic>
    </p:spTree>
    <p:extLst>
      <p:ext uri="{BB962C8B-B14F-4D97-AF65-F5344CB8AC3E}">
        <p14:creationId xmlns:p14="http://schemas.microsoft.com/office/powerpoint/2010/main" val="333261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3AFE-0CCF-BBF7-5F8F-1CE9C373C918}"/>
              </a:ext>
            </a:extLst>
          </p:cNvPr>
          <p:cNvSpPr>
            <a:spLocks noGrp="1"/>
          </p:cNvSpPr>
          <p:nvPr>
            <p:ph type="title"/>
          </p:nvPr>
        </p:nvSpPr>
        <p:spPr>
          <a:xfrm>
            <a:off x="4921857" y="66814"/>
            <a:ext cx="6933538" cy="2480807"/>
          </a:xfrm>
        </p:spPr>
        <p:txBody>
          <a:bodyPr>
            <a:normAutofit/>
          </a:bodyPr>
          <a:lstStyle/>
          <a:p>
            <a:r>
              <a:rPr lang="en-US" sz="4800" b="1" dirty="0">
                <a:latin typeface="Georgia" panose="02040502050405020303" pitchFamily="18" charset="0"/>
              </a:rPr>
              <a:t>City of Palm Coast Partnerships </a:t>
            </a:r>
            <a:endParaRPr lang="en-US" sz="4800" dirty="0"/>
          </a:p>
        </p:txBody>
      </p:sp>
      <p:graphicFrame>
        <p:nvGraphicFramePr>
          <p:cNvPr id="4" name="Content Placeholder 5">
            <a:extLst>
              <a:ext uri="{FF2B5EF4-FFF2-40B4-BE49-F238E27FC236}">
                <a16:creationId xmlns:a16="http://schemas.microsoft.com/office/drawing/2014/main" id="{3683B64C-4CC3-024D-994B-B678717A5421}"/>
              </a:ext>
            </a:extLst>
          </p:cNvPr>
          <p:cNvGraphicFramePr>
            <a:graphicFrameLocks noGrp="1"/>
          </p:cNvGraphicFramePr>
          <p:nvPr>
            <p:ph idx="1"/>
            <p:extLst>
              <p:ext uri="{D42A27DB-BD31-4B8C-83A1-F6EECF244321}">
                <p14:modId xmlns:p14="http://schemas.microsoft.com/office/powerpoint/2010/main" val="535335617"/>
              </p:ext>
            </p:extLst>
          </p:nvPr>
        </p:nvGraphicFramePr>
        <p:xfrm>
          <a:off x="762000" y="2749549"/>
          <a:ext cx="10624268" cy="3850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8" name="Picture 10" descr="Civil society calls on Spanish Government to be open about the Open  Government Partnership – again! – Access Info Europe">
            <a:extLst>
              <a:ext uri="{FF2B5EF4-FFF2-40B4-BE49-F238E27FC236}">
                <a16:creationId xmlns:a16="http://schemas.microsoft.com/office/drawing/2014/main" id="{8B0C69F9-7C87-0889-7B74-A9FE07D9A83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8703" b="24463"/>
          <a:stretch/>
        </p:blipFill>
        <p:spPr bwMode="auto">
          <a:xfrm>
            <a:off x="421265" y="66814"/>
            <a:ext cx="3551880" cy="25173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D27920C-FBDF-7606-A5A3-B1E56F7E8219}"/>
              </a:ext>
            </a:extLst>
          </p:cNvPr>
          <p:cNvPicPr>
            <a:picLocks noChangeAspect="1"/>
          </p:cNvPicPr>
          <p:nvPr/>
        </p:nvPicPr>
        <p:blipFill>
          <a:blip r:embed="rId8"/>
          <a:stretch>
            <a:fillRect/>
          </a:stretch>
        </p:blipFill>
        <p:spPr>
          <a:xfrm>
            <a:off x="9342312" y="1325494"/>
            <a:ext cx="634039" cy="719390"/>
          </a:xfrm>
          <a:prstGeom prst="rect">
            <a:avLst/>
          </a:prstGeom>
        </p:spPr>
      </p:pic>
    </p:spTree>
    <p:extLst>
      <p:ext uri="{BB962C8B-B14F-4D97-AF65-F5344CB8AC3E}">
        <p14:creationId xmlns:p14="http://schemas.microsoft.com/office/powerpoint/2010/main" val="346202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750"/>
                                  </p:stCondLst>
                                  <p:childTnLst>
                                    <p:set>
                                      <p:cBhvr>
                                        <p:cTn id="6" dur="1" fill="hold">
                                          <p:stCondLst>
                                            <p:cond delay="0"/>
                                          </p:stCondLst>
                                        </p:cTn>
                                        <p:tgtEl>
                                          <p:spTgt spid="4">
                                            <p:graphicEl>
                                              <a:dgm id="{87A52121-549A-43EA-903E-063A93C7FFBD}"/>
                                            </p:graphicEl>
                                          </p:spTgt>
                                        </p:tgtEl>
                                        <p:attrNameLst>
                                          <p:attrName>style.visibility</p:attrName>
                                        </p:attrNameLst>
                                      </p:cBhvr>
                                      <p:to>
                                        <p:strVal val="visible"/>
                                      </p:to>
                                    </p:set>
                                    <p:animEffect transition="in" filter="fade">
                                      <p:cBhvr>
                                        <p:cTn id="7" dur="1000"/>
                                        <p:tgtEl>
                                          <p:spTgt spid="4">
                                            <p:graphicEl>
                                              <a:dgm id="{87A52121-549A-43EA-903E-063A93C7FFBD}"/>
                                            </p:graphicEl>
                                          </p:spTgt>
                                        </p:tgtEl>
                                      </p:cBhvr>
                                    </p:animEffect>
                                    <p:anim calcmode="lin" valueType="num">
                                      <p:cBhvr>
                                        <p:cTn id="8" dur="1000" fill="hold"/>
                                        <p:tgtEl>
                                          <p:spTgt spid="4">
                                            <p:graphicEl>
                                              <a:dgm id="{87A52121-549A-43EA-903E-063A93C7FFBD}"/>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87A52121-549A-43EA-903E-063A93C7FFB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750"/>
                                  </p:stCondLst>
                                  <p:childTnLst>
                                    <p:set>
                                      <p:cBhvr>
                                        <p:cTn id="13" dur="1" fill="hold">
                                          <p:stCondLst>
                                            <p:cond delay="0"/>
                                          </p:stCondLst>
                                        </p:cTn>
                                        <p:tgtEl>
                                          <p:spTgt spid="4">
                                            <p:graphicEl>
                                              <a:dgm id="{8D09BF9C-5B74-46BD-8F5B-088DC8EB452F}"/>
                                            </p:graphicEl>
                                          </p:spTgt>
                                        </p:tgtEl>
                                        <p:attrNameLst>
                                          <p:attrName>style.visibility</p:attrName>
                                        </p:attrNameLst>
                                      </p:cBhvr>
                                      <p:to>
                                        <p:strVal val="visible"/>
                                      </p:to>
                                    </p:set>
                                    <p:animEffect transition="in" filter="fade">
                                      <p:cBhvr>
                                        <p:cTn id="14" dur="1000"/>
                                        <p:tgtEl>
                                          <p:spTgt spid="4">
                                            <p:graphicEl>
                                              <a:dgm id="{8D09BF9C-5B74-46BD-8F5B-088DC8EB452F}"/>
                                            </p:graphicEl>
                                          </p:spTgt>
                                        </p:tgtEl>
                                      </p:cBhvr>
                                    </p:animEffect>
                                    <p:anim calcmode="lin" valueType="num">
                                      <p:cBhvr>
                                        <p:cTn id="15" dur="1000" fill="hold"/>
                                        <p:tgtEl>
                                          <p:spTgt spid="4">
                                            <p:graphicEl>
                                              <a:dgm id="{8D09BF9C-5B74-46BD-8F5B-088DC8EB452F}"/>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8D09BF9C-5B74-46BD-8F5B-088DC8EB452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750"/>
                                  </p:stCondLst>
                                  <p:childTnLst>
                                    <p:set>
                                      <p:cBhvr>
                                        <p:cTn id="20" dur="1" fill="hold">
                                          <p:stCondLst>
                                            <p:cond delay="0"/>
                                          </p:stCondLst>
                                        </p:cTn>
                                        <p:tgtEl>
                                          <p:spTgt spid="4">
                                            <p:graphicEl>
                                              <a:dgm id="{2240E3D4-A866-4741-AE7E-71223309A841}"/>
                                            </p:graphicEl>
                                          </p:spTgt>
                                        </p:tgtEl>
                                        <p:attrNameLst>
                                          <p:attrName>style.visibility</p:attrName>
                                        </p:attrNameLst>
                                      </p:cBhvr>
                                      <p:to>
                                        <p:strVal val="visible"/>
                                      </p:to>
                                    </p:set>
                                    <p:animEffect transition="in" filter="fade">
                                      <p:cBhvr>
                                        <p:cTn id="21" dur="1000"/>
                                        <p:tgtEl>
                                          <p:spTgt spid="4">
                                            <p:graphicEl>
                                              <a:dgm id="{2240E3D4-A866-4741-AE7E-71223309A841}"/>
                                            </p:graphicEl>
                                          </p:spTgt>
                                        </p:tgtEl>
                                      </p:cBhvr>
                                    </p:animEffect>
                                    <p:anim calcmode="lin" valueType="num">
                                      <p:cBhvr>
                                        <p:cTn id="22" dur="1000" fill="hold"/>
                                        <p:tgtEl>
                                          <p:spTgt spid="4">
                                            <p:graphicEl>
                                              <a:dgm id="{2240E3D4-A866-4741-AE7E-71223309A841}"/>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2240E3D4-A866-4741-AE7E-71223309A841}"/>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750"/>
                                  </p:stCondLst>
                                  <p:childTnLst>
                                    <p:set>
                                      <p:cBhvr>
                                        <p:cTn id="27" dur="1" fill="hold">
                                          <p:stCondLst>
                                            <p:cond delay="0"/>
                                          </p:stCondLst>
                                        </p:cTn>
                                        <p:tgtEl>
                                          <p:spTgt spid="4">
                                            <p:graphicEl>
                                              <a:dgm id="{BF68D56A-4B6C-476F-B3B5-CC206B3FBF43}"/>
                                            </p:graphicEl>
                                          </p:spTgt>
                                        </p:tgtEl>
                                        <p:attrNameLst>
                                          <p:attrName>style.visibility</p:attrName>
                                        </p:attrNameLst>
                                      </p:cBhvr>
                                      <p:to>
                                        <p:strVal val="visible"/>
                                      </p:to>
                                    </p:set>
                                    <p:animEffect transition="in" filter="fade">
                                      <p:cBhvr>
                                        <p:cTn id="28" dur="1000"/>
                                        <p:tgtEl>
                                          <p:spTgt spid="4">
                                            <p:graphicEl>
                                              <a:dgm id="{BF68D56A-4B6C-476F-B3B5-CC206B3FBF43}"/>
                                            </p:graphicEl>
                                          </p:spTgt>
                                        </p:tgtEl>
                                      </p:cBhvr>
                                    </p:animEffect>
                                    <p:anim calcmode="lin" valueType="num">
                                      <p:cBhvr>
                                        <p:cTn id="29" dur="1000" fill="hold"/>
                                        <p:tgtEl>
                                          <p:spTgt spid="4">
                                            <p:graphicEl>
                                              <a:dgm id="{BF68D56A-4B6C-476F-B3B5-CC206B3FBF43}"/>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BF68D56A-4B6C-476F-B3B5-CC206B3FBF43}"/>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750"/>
                                  </p:stCondLst>
                                  <p:childTnLst>
                                    <p:set>
                                      <p:cBhvr>
                                        <p:cTn id="34" dur="1" fill="hold">
                                          <p:stCondLst>
                                            <p:cond delay="0"/>
                                          </p:stCondLst>
                                        </p:cTn>
                                        <p:tgtEl>
                                          <p:spTgt spid="4">
                                            <p:graphicEl>
                                              <a:dgm id="{E4537420-1457-4A31-928B-FB31571A283C}"/>
                                            </p:graphicEl>
                                          </p:spTgt>
                                        </p:tgtEl>
                                        <p:attrNameLst>
                                          <p:attrName>style.visibility</p:attrName>
                                        </p:attrNameLst>
                                      </p:cBhvr>
                                      <p:to>
                                        <p:strVal val="visible"/>
                                      </p:to>
                                    </p:set>
                                    <p:animEffect transition="in" filter="fade">
                                      <p:cBhvr>
                                        <p:cTn id="35" dur="1000"/>
                                        <p:tgtEl>
                                          <p:spTgt spid="4">
                                            <p:graphicEl>
                                              <a:dgm id="{E4537420-1457-4A31-928B-FB31571A283C}"/>
                                            </p:graphicEl>
                                          </p:spTgt>
                                        </p:tgtEl>
                                      </p:cBhvr>
                                    </p:animEffect>
                                    <p:anim calcmode="lin" valueType="num">
                                      <p:cBhvr>
                                        <p:cTn id="36" dur="1000" fill="hold"/>
                                        <p:tgtEl>
                                          <p:spTgt spid="4">
                                            <p:graphicEl>
                                              <a:dgm id="{E4537420-1457-4A31-928B-FB31571A283C}"/>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E4537420-1457-4A31-928B-FB31571A283C}"/>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750"/>
                                  </p:stCondLst>
                                  <p:childTnLst>
                                    <p:set>
                                      <p:cBhvr>
                                        <p:cTn id="41" dur="1" fill="hold">
                                          <p:stCondLst>
                                            <p:cond delay="0"/>
                                          </p:stCondLst>
                                        </p:cTn>
                                        <p:tgtEl>
                                          <p:spTgt spid="4">
                                            <p:graphicEl>
                                              <a:dgm id="{CE39CAEA-4761-48D1-B153-9D9E01B835EE}"/>
                                            </p:graphicEl>
                                          </p:spTgt>
                                        </p:tgtEl>
                                        <p:attrNameLst>
                                          <p:attrName>style.visibility</p:attrName>
                                        </p:attrNameLst>
                                      </p:cBhvr>
                                      <p:to>
                                        <p:strVal val="visible"/>
                                      </p:to>
                                    </p:set>
                                    <p:animEffect transition="in" filter="fade">
                                      <p:cBhvr>
                                        <p:cTn id="42" dur="1000"/>
                                        <p:tgtEl>
                                          <p:spTgt spid="4">
                                            <p:graphicEl>
                                              <a:dgm id="{CE39CAEA-4761-48D1-B153-9D9E01B835EE}"/>
                                            </p:graphicEl>
                                          </p:spTgt>
                                        </p:tgtEl>
                                      </p:cBhvr>
                                    </p:animEffect>
                                    <p:anim calcmode="lin" valueType="num">
                                      <p:cBhvr>
                                        <p:cTn id="43" dur="1000" fill="hold"/>
                                        <p:tgtEl>
                                          <p:spTgt spid="4">
                                            <p:graphicEl>
                                              <a:dgm id="{CE39CAEA-4761-48D1-B153-9D9E01B835EE}"/>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CE39CAEA-4761-48D1-B153-9D9E01B835E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DFCC9-2A86-FB56-BB38-1ACD8EB046B2}"/>
              </a:ext>
            </a:extLst>
          </p:cNvPr>
          <p:cNvSpPr>
            <a:spLocks noGrp="1"/>
          </p:cNvSpPr>
          <p:nvPr>
            <p:ph type="title"/>
          </p:nvPr>
        </p:nvSpPr>
        <p:spPr>
          <a:xfrm>
            <a:off x="422436" y="44859"/>
            <a:ext cx="6216903" cy="2022480"/>
          </a:xfrm>
        </p:spPr>
        <p:txBody>
          <a:bodyPr>
            <a:normAutofit/>
          </a:bodyPr>
          <a:lstStyle/>
          <a:p>
            <a:r>
              <a:rPr lang="en-US" sz="5400" dirty="0">
                <a:solidFill>
                  <a:schemeClr val="bg2">
                    <a:lumMod val="10000"/>
                  </a:schemeClr>
                </a:solidFill>
                <a:latin typeface="Georgia" panose="02040502050405020303" pitchFamily="18" charset="0"/>
              </a:rPr>
              <a:t>Basic Eligibility </a:t>
            </a:r>
            <a:br>
              <a:rPr lang="en-US" sz="5400" dirty="0">
                <a:solidFill>
                  <a:schemeClr val="bg2">
                    <a:lumMod val="10000"/>
                  </a:schemeClr>
                </a:solidFill>
                <a:latin typeface="Georgia" panose="02040502050405020303" pitchFamily="18" charset="0"/>
              </a:rPr>
            </a:br>
            <a:r>
              <a:rPr lang="en-US" sz="5400" dirty="0">
                <a:solidFill>
                  <a:schemeClr val="bg2">
                    <a:lumMod val="10000"/>
                  </a:schemeClr>
                </a:solidFill>
                <a:latin typeface="Georgia" panose="02040502050405020303" pitchFamily="18" charset="0"/>
              </a:rPr>
              <a:t>Requirements</a:t>
            </a:r>
          </a:p>
        </p:txBody>
      </p:sp>
      <p:graphicFrame>
        <p:nvGraphicFramePr>
          <p:cNvPr id="4" name="Content Placeholder 2">
            <a:extLst>
              <a:ext uri="{FF2B5EF4-FFF2-40B4-BE49-F238E27FC236}">
                <a16:creationId xmlns:a16="http://schemas.microsoft.com/office/drawing/2014/main" id="{DF541EBA-6689-A4E3-2B4F-24FB0FC6EF75}"/>
              </a:ext>
            </a:extLst>
          </p:cNvPr>
          <p:cNvGraphicFramePr>
            <a:graphicFrameLocks noGrp="1"/>
          </p:cNvGraphicFramePr>
          <p:nvPr>
            <p:ph idx="1"/>
            <p:extLst>
              <p:ext uri="{D42A27DB-BD31-4B8C-83A1-F6EECF244321}">
                <p14:modId xmlns:p14="http://schemas.microsoft.com/office/powerpoint/2010/main" val="2119726344"/>
              </p:ext>
            </p:extLst>
          </p:nvPr>
        </p:nvGraphicFramePr>
        <p:xfrm>
          <a:off x="762000" y="2749550"/>
          <a:ext cx="10635006" cy="3934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APGVB">
            <a:extLst>
              <a:ext uri="{FF2B5EF4-FFF2-40B4-BE49-F238E27FC236}">
                <a16:creationId xmlns:a16="http://schemas.microsoft.com/office/drawing/2014/main" id="{C02539CA-CFD6-F063-F68F-9C941719F4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9620" y="0"/>
            <a:ext cx="3551488" cy="25075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48FE4E1-30DD-F5CB-D39A-45AF3FE31A4A}"/>
              </a:ext>
            </a:extLst>
          </p:cNvPr>
          <p:cNvPicPr>
            <a:picLocks noChangeAspect="1"/>
          </p:cNvPicPr>
          <p:nvPr/>
        </p:nvPicPr>
        <p:blipFill>
          <a:blip r:embed="rId8"/>
          <a:stretch>
            <a:fillRect/>
          </a:stretch>
        </p:blipFill>
        <p:spPr>
          <a:xfrm>
            <a:off x="11412484" y="137569"/>
            <a:ext cx="634039" cy="719390"/>
          </a:xfrm>
          <a:prstGeom prst="rect">
            <a:avLst/>
          </a:prstGeom>
        </p:spPr>
      </p:pic>
    </p:spTree>
    <p:extLst>
      <p:ext uri="{BB962C8B-B14F-4D97-AF65-F5344CB8AC3E}">
        <p14:creationId xmlns:p14="http://schemas.microsoft.com/office/powerpoint/2010/main" val="179054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500"/>
                                  </p:stCondLst>
                                  <p:childTnLst>
                                    <p:set>
                                      <p:cBhvr>
                                        <p:cTn id="6" dur="1" fill="hold">
                                          <p:stCondLst>
                                            <p:cond delay="0"/>
                                          </p:stCondLst>
                                        </p:cTn>
                                        <p:tgtEl>
                                          <p:spTgt spid="4">
                                            <p:graphicEl>
                                              <a:dgm id="{F0DDC4B3-67D4-4CC7-94D0-0EA17A86C494}"/>
                                            </p:graphicEl>
                                          </p:spTgt>
                                        </p:tgtEl>
                                        <p:attrNameLst>
                                          <p:attrName>style.visibility</p:attrName>
                                        </p:attrNameLst>
                                      </p:cBhvr>
                                      <p:to>
                                        <p:strVal val="visible"/>
                                      </p:to>
                                    </p:set>
                                    <p:anim calcmode="lin" valueType="num">
                                      <p:cBhvr>
                                        <p:cTn id="7" dur="1000" fill="hold"/>
                                        <p:tgtEl>
                                          <p:spTgt spid="4">
                                            <p:graphicEl>
                                              <a:dgm id="{F0DDC4B3-67D4-4CC7-94D0-0EA17A86C494}"/>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F0DDC4B3-67D4-4CC7-94D0-0EA17A86C494}"/>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F0DDC4B3-67D4-4CC7-94D0-0EA17A86C494}"/>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F0DDC4B3-67D4-4CC7-94D0-0EA17A86C49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500"/>
                                  </p:stCondLst>
                                  <p:childTnLst>
                                    <p:set>
                                      <p:cBhvr>
                                        <p:cTn id="14" dur="1" fill="hold">
                                          <p:stCondLst>
                                            <p:cond delay="0"/>
                                          </p:stCondLst>
                                        </p:cTn>
                                        <p:tgtEl>
                                          <p:spTgt spid="4">
                                            <p:graphicEl>
                                              <a:dgm id="{0210CA35-8F1C-4614-81E6-B665882308D7}"/>
                                            </p:graphicEl>
                                          </p:spTgt>
                                        </p:tgtEl>
                                        <p:attrNameLst>
                                          <p:attrName>style.visibility</p:attrName>
                                        </p:attrNameLst>
                                      </p:cBhvr>
                                      <p:to>
                                        <p:strVal val="visible"/>
                                      </p:to>
                                    </p:set>
                                    <p:anim calcmode="lin" valueType="num">
                                      <p:cBhvr>
                                        <p:cTn id="15" dur="1000" fill="hold"/>
                                        <p:tgtEl>
                                          <p:spTgt spid="4">
                                            <p:graphicEl>
                                              <a:dgm id="{0210CA35-8F1C-4614-81E6-B665882308D7}"/>
                                            </p:graphicEl>
                                          </p:spTgt>
                                        </p:tgtEl>
                                        <p:attrNameLst>
                                          <p:attrName>ppt_w</p:attrName>
                                        </p:attrNameLst>
                                      </p:cBhvr>
                                      <p:tavLst>
                                        <p:tav tm="0">
                                          <p:val>
                                            <p:fltVal val="0"/>
                                          </p:val>
                                        </p:tav>
                                        <p:tav tm="100000">
                                          <p:val>
                                            <p:strVal val="#ppt_w"/>
                                          </p:val>
                                        </p:tav>
                                      </p:tavLst>
                                    </p:anim>
                                    <p:anim calcmode="lin" valueType="num">
                                      <p:cBhvr>
                                        <p:cTn id="16" dur="1000" fill="hold"/>
                                        <p:tgtEl>
                                          <p:spTgt spid="4">
                                            <p:graphicEl>
                                              <a:dgm id="{0210CA35-8F1C-4614-81E6-B665882308D7}"/>
                                            </p:graphicEl>
                                          </p:spTgt>
                                        </p:tgtEl>
                                        <p:attrNameLst>
                                          <p:attrName>ppt_h</p:attrName>
                                        </p:attrNameLst>
                                      </p:cBhvr>
                                      <p:tavLst>
                                        <p:tav tm="0">
                                          <p:val>
                                            <p:fltVal val="0"/>
                                          </p:val>
                                        </p:tav>
                                        <p:tav tm="100000">
                                          <p:val>
                                            <p:strVal val="#ppt_h"/>
                                          </p:val>
                                        </p:tav>
                                      </p:tavLst>
                                    </p:anim>
                                    <p:anim calcmode="lin" valueType="num">
                                      <p:cBhvr>
                                        <p:cTn id="17" dur="1000" fill="hold"/>
                                        <p:tgtEl>
                                          <p:spTgt spid="4">
                                            <p:graphicEl>
                                              <a:dgm id="{0210CA35-8F1C-4614-81E6-B665882308D7}"/>
                                            </p:graphicEl>
                                          </p:spTgt>
                                        </p:tgtEl>
                                        <p:attrNameLst>
                                          <p:attrName>style.rotation</p:attrName>
                                        </p:attrNameLst>
                                      </p:cBhvr>
                                      <p:tavLst>
                                        <p:tav tm="0">
                                          <p:val>
                                            <p:fltVal val="90"/>
                                          </p:val>
                                        </p:tav>
                                        <p:tav tm="100000">
                                          <p:val>
                                            <p:fltVal val="0"/>
                                          </p:val>
                                        </p:tav>
                                      </p:tavLst>
                                    </p:anim>
                                    <p:animEffect transition="in" filter="fade">
                                      <p:cBhvr>
                                        <p:cTn id="18" dur="1000"/>
                                        <p:tgtEl>
                                          <p:spTgt spid="4">
                                            <p:graphicEl>
                                              <a:dgm id="{0210CA35-8F1C-4614-81E6-B665882308D7}"/>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500"/>
                                  </p:stCondLst>
                                  <p:childTnLst>
                                    <p:set>
                                      <p:cBhvr>
                                        <p:cTn id="22" dur="1" fill="hold">
                                          <p:stCondLst>
                                            <p:cond delay="0"/>
                                          </p:stCondLst>
                                        </p:cTn>
                                        <p:tgtEl>
                                          <p:spTgt spid="4">
                                            <p:graphicEl>
                                              <a:dgm id="{19158F05-26D2-4A01-9C32-43B46C70C881}"/>
                                            </p:graphicEl>
                                          </p:spTgt>
                                        </p:tgtEl>
                                        <p:attrNameLst>
                                          <p:attrName>style.visibility</p:attrName>
                                        </p:attrNameLst>
                                      </p:cBhvr>
                                      <p:to>
                                        <p:strVal val="visible"/>
                                      </p:to>
                                    </p:set>
                                    <p:anim calcmode="lin" valueType="num">
                                      <p:cBhvr>
                                        <p:cTn id="23" dur="1000" fill="hold"/>
                                        <p:tgtEl>
                                          <p:spTgt spid="4">
                                            <p:graphicEl>
                                              <a:dgm id="{19158F05-26D2-4A01-9C32-43B46C70C881}"/>
                                            </p:graphicEl>
                                          </p:spTgt>
                                        </p:tgtEl>
                                        <p:attrNameLst>
                                          <p:attrName>ppt_w</p:attrName>
                                        </p:attrNameLst>
                                      </p:cBhvr>
                                      <p:tavLst>
                                        <p:tav tm="0">
                                          <p:val>
                                            <p:fltVal val="0"/>
                                          </p:val>
                                        </p:tav>
                                        <p:tav tm="100000">
                                          <p:val>
                                            <p:strVal val="#ppt_w"/>
                                          </p:val>
                                        </p:tav>
                                      </p:tavLst>
                                    </p:anim>
                                    <p:anim calcmode="lin" valueType="num">
                                      <p:cBhvr>
                                        <p:cTn id="24" dur="1000" fill="hold"/>
                                        <p:tgtEl>
                                          <p:spTgt spid="4">
                                            <p:graphicEl>
                                              <a:dgm id="{19158F05-26D2-4A01-9C32-43B46C70C881}"/>
                                            </p:graphicEl>
                                          </p:spTgt>
                                        </p:tgtEl>
                                        <p:attrNameLst>
                                          <p:attrName>ppt_h</p:attrName>
                                        </p:attrNameLst>
                                      </p:cBhvr>
                                      <p:tavLst>
                                        <p:tav tm="0">
                                          <p:val>
                                            <p:fltVal val="0"/>
                                          </p:val>
                                        </p:tav>
                                        <p:tav tm="100000">
                                          <p:val>
                                            <p:strVal val="#ppt_h"/>
                                          </p:val>
                                        </p:tav>
                                      </p:tavLst>
                                    </p:anim>
                                    <p:anim calcmode="lin" valueType="num">
                                      <p:cBhvr>
                                        <p:cTn id="25" dur="1000" fill="hold"/>
                                        <p:tgtEl>
                                          <p:spTgt spid="4">
                                            <p:graphicEl>
                                              <a:dgm id="{19158F05-26D2-4A01-9C32-43B46C70C881}"/>
                                            </p:graphicEl>
                                          </p:spTgt>
                                        </p:tgtEl>
                                        <p:attrNameLst>
                                          <p:attrName>style.rotation</p:attrName>
                                        </p:attrNameLst>
                                      </p:cBhvr>
                                      <p:tavLst>
                                        <p:tav tm="0">
                                          <p:val>
                                            <p:fltVal val="90"/>
                                          </p:val>
                                        </p:tav>
                                        <p:tav tm="100000">
                                          <p:val>
                                            <p:fltVal val="0"/>
                                          </p:val>
                                        </p:tav>
                                      </p:tavLst>
                                    </p:anim>
                                    <p:animEffect transition="in" filter="fade">
                                      <p:cBhvr>
                                        <p:cTn id="26" dur="1000"/>
                                        <p:tgtEl>
                                          <p:spTgt spid="4">
                                            <p:graphicEl>
                                              <a:dgm id="{19158F05-26D2-4A01-9C32-43B46C70C881}"/>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500"/>
                                  </p:stCondLst>
                                  <p:childTnLst>
                                    <p:set>
                                      <p:cBhvr>
                                        <p:cTn id="30" dur="1" fill="hold">
                                          <p:stCondLst>
                                            <p:cond delay="0"/>
                                          </p:stCondLst>
                                        </p:cTn>
                                        <p:tgtEl>
                                          <p:spTgt spid="4">
                                            <p:graphicEl>
                                              <a:dgm id="{8B3AA9C1-FBE7-48AF-B0BD-5DBC96D8E217}"/>
                                            </p:graphicEl>
                                          </p:spTgt>
                                        </p:tgtEl>
                                        <p:attrNameLst>
                                          <p:attrName>style.visibility</p:attrName>
                                        </p:attrNameLst>
                                      </p:cBhvr>
                                      <p:to>
                                        <p:strVal val="visible"/>
                                      </p:to>
                                    </p:set>
                                    <p:anim calcmode="lin" valueType="num">
                                      <p:cBhvr>
                                        <p:cTn id="31" dur="1000" fill="hold"/>
                                        <p:tgtEl>
                                          <p:spTgt spid="4">
                                            <p:graphicEl>
                                              <a:dgm id="{8B3AA9C1-FBE7-48AF-B0BD-5DBC96D8E217}"/>
                                            </p:graphicEl>
                                          </p:spTgt>
                                        </p:tgtEl>
                                        <p:attrNameLst>
                                          <p:attrName>ppt_w</p:attrName>
                                        </p:attrNameLst>
                                      </p:cBhvr>
                                      <p:tavLst>
                                        <p:tav tm="0">
                                          <p:val>
                                            <p:fltVal val="0"/>
                                          </p:val>
                                        </p:tav>
                                        <p:tav tm="100000">
                                          <p:val>
                                            <p:strVal val="#ppt_w"/>
                                          </p:val>
                                        </p:tav>
                                      </p:tavLst>
                                    </p:anim>
                                    <p:anim calcmode="lin" valueType="num">
                                      <p:cBhvr>
                                        <p:cTn id="32" dur="1000" fill="hold"/>
                                        <p:tgtEl>
                                          <p:spTgt spid="4">
                                            <p:graphicEl>
                                              <a:dgm id="{8B3AA9C1-FBE7-48AF-B0BD-5DBC96D8E217}"/>
                                            </p:graphicEl>
                                          </p:spTgt>
                                        </p:tgtEl>
                                        <p:attrNameLst>
                                          <p:attrName>ppt_h</p:attrName>
                                        </p:attrNameLst>
                                      </p:cBhvr>
                                      <p:tavLst>
                                        <p:tav tm="0">
                                          <p:val>
                                            <p:fltVal val="0"/>
                                          </p:val>
                                        </p:tav>
                                        <p:tav tm="100000">
                                          <p:val>
                                            <p:strVal val="#ppt_h"/>
                                          </p:val>
                                        </p:tav>
                                      </p:tavLst>
                                    </p:anim>
                                    <p:anim calcmode="lin" valueType="num">
                                      <p:cBhvr>
                                        <p:cTn id="33" dur="1000" fill="hold"/>
                                        <p:tgtEl>
                                          <p:spTgt spid="4">
                                            <p:graphicEl>
                                              <a:dgm id="{8B3AA9C1-FBE7-48AF-B0BD-5DBC96D8E217}"/>
                                            </p:graphicEl>
                                          </p:spTgt>
                                        </p:tgtEl>
                                        <p:attrNameLst>
                                          <p:attrName>style.rotation</p:attrName>
                                        </p:attrNameLst>
                                      </p:cBhvr>
                                      <p:tavLst>
                                        <p:tav tm="0">
                                          <p:val>
                                            <p:fltVal val="90"/>
                                          </p:val>
                                        </p:tav>
                                        <p:tav tm="100000">
                                          <p:val>
                                            <p:fltVal val="0"/>
                                          </p:val>
                                        </p:tav>
                                      </p:tavLst>
                                    </p:anim>
                                    <p:animEffect transition="in" filter="fade">
                                      <p:cBhvr>
                                        <p:cTn id="34" dur="1000"/>
                                        <p:tgtEl>
                                          <p:spTgt spid="4">
                                            <p:graphicEl>
                                              <a:dgm id="{8B3AA9C1-FBE7-48AF-B0BD-5DBC96D8E217}"/>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500"/>
                                  </p:stCondLst>
                                  <p:childTnLst>
                                    <p:set>
                                      <p:cBhvr>
                                        <p:cTn id="38" dur="1" fill="hold">
                                          <p:stCondLst>
                                            <p:cond delay="0"/>
                                          </p:stCondLst>
                                        </p:cTn>
                                        <p:tgtEl>
                                          <p:spTgt spid="4">
                                            <p:graphicEl>
                                              <a:dgm id="{DE7EBFFB-DCA1-49A7-A6F1-E98DF256B1B4}"/>
                                            </p:graphicEl>
                                          </p:spTgt>
                                        </p:tgtEl>
                                        <p:attrNameLst>
                                          <p:attrName>style.visibility</p:attrName>
                                        </p:attrNameLst>
                                      </p:cBhvr>
                                      <p:to>
                                        <p:strVal val="visible"/>
                                      </p:to>
                                    </p:set>
                                    <p:anim calcmode="lin" valueType="num">
                                      <p:cBhvr>
                                        <p:cTn id="39" dur="1000" fill="hold"/>
                                        <p:tgtEl>
                                          <p:spTgt spid="4">
                                            <p:graphicEl>
                                              <a:dgm id="{DE7EBFFB-DCA1-49A7-A6F1-E98DF256B1B4}"/>
                                            </p:graphicEl>
                                          </p:spTgt>
                                        </p:tgtEl>
                                        <p:attrNameLst>
                                          <p:attrName>ppt_w</p:attrName>
                                        </p:attrNameLst>
                                      </p:cBhvr>
                                      <p:tavLst>
                                        <p:tav tm="0">
                                          <p:val>
                                            <p:fltVal val="0"/>
                                          </p:val>
                                        </p:tav>
                                        <p:tav tm="100000">
                                          <p:val>
                                            <p:strVal val="#ppt_w"/>
                                          </p:val>
                                        </p:tav>
                                      </p:tavLst>
                                    </p:anim>
                                    <p:anim calcmode="lin" valueType="num">
                                      <p:cBhvr>
                                        <p:cTn id="40" dur="1000" fill="hold"/>
                                        <p:tgtEl>
                                          <p:spTgt spid="4">
                                            <p:graphicEl>
                                              <a:dgm id="{DE7EBFFB-DCA1-49A7-A6F1-E98DF256B1B4}"/>
                                            </p:graphicEl>
                                          </p:spTgt>
                                        </p:tgtEl>
                                        <p:attrNameLst>
                                          <p:attrName>ppt_h</p:attrName>
                                        </p:attrNameLst>
                                      </p:cBhvr>
                                      <p:tavLst>
                                        <p:tav tm="0">
                                          <p:val>
                                            <p:fltVal val="0"/>
                                          </p:val>
                                        </p:tav>
                                        <p:tav tm="100000">
                                          <p:val>
                                            <p:strVal val="#ppt_h"/>
                                          </p:val>
                                        </p:tav>
                                      </p:tavLst>
                                    </p:anim>
                                    <p:anim calcmode="lin" valueType="num">
                                      <p:cBhvr>
                                        <p:cTn id="41" dur="1000" fill="hold"/>
                                        <p:tgtEl>
                                          <p:spTgt spid="4">
                                            <p:graphicEl>
                                              <a:dgm id="{DE7EBFFB-DCA1-49A7-A6F1-E98DF256B1B4}"/>
                                            </p:graphicEl>
                                          </p:spTgt>
                                        </p:tgtEl>
                                        <p:attrNameLst>
                                          <p:attrName>style.rotation</p:attrName>
                                        </p:attrNameLst>
                                      </p:cBhvr>
                                      <p:tavLst>
                                        <p:tav tm="0">
                                          <p:val>
                                            <p:fltVal val="90"/>
                                          </p:val>
                                        </p:tav>
                                        <p:tav tm="100000">
                                          <p:val>
                                            <p:fltVal val="0"/>
                                          </p:val>
                                        </p:tav>
                                      </p:tavLst>
                                    </p:anim>
                                    <p:animEffect transition="in" filter="fade">
                                      <p:cBhvr>
                                        <p:cTn id="42" dur="1000"/>
                                        <p:tgtEl>
                                          <p:spTgt spid="4">
                                            <p:graphicEl>
                                              <a:dgm id="{DE7EBFFB-DCA1-49A7-A6F1-E98DF256B1B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500"/>
                                  </p:stCondLst>
                                  <p:childTnLst>
                                    <p:set>
                                      <p:cBhvr>
                                        <p:cTn id="46" dur="1" fill="hold">
                                          <p:stCondLst>
                                            <p:cond delay="0"/>
                                          </p:stCondLst>
                                        </p:cTn>
                                        <p:tgtEl>
                                          <p:spTgt spid="4">
                                            <p:graphicEl>
                                              <a:dgm id="{D80E3250-6C1A-4D96-BD70-F689E2E2B2DB}"/>
                                            </p:graphicEl>
                                          </p:spTgt>
                                        </p:tgtEl>
                                        <p:attrNameLst>
                                          <p:attrName>style.visibility</p:attrName>
                                        </p:attrNameLst>
                                      </p:cBhvr>
                                      <p:to>
                                        <p:strVal val="visible"/>
                                      </p:to>
                                    </p:set>
                                    <p:anim calcmode="lin" valueType="num">
                                      <p:cBhvr>
                                        <p:cTn id="47" dur="1000" fill="hold"/>
                                        <p:tgtEl>
                                          <p:spTgt spid="4">
                                            <p:graphicEl>
                                              <a:dgm id="{D80E3250-6C1A-4D96-BD70-F689E2E2B2DB}"/>
                                            </p:graphicEl>
                                          </p:spTgt>
                                        </p:tgtEl>
                                        <p:attrNameLst>
                                          <p:attrName>ppt_w</p:attrName>
                                        </p:attrNameLst>
                                      </p:cBhvr>
                                      <p:tavLst>
                                        <p:tav tm="0">
                                          <p:val>
                                            <p:fltVal val="0"/>
                                          </p:val>
                                        </p:tav>
                                        <p:tav tm="100000">
                                          <p:val>
                                            <p:strVal val="#ppt_w"/>
                                          </p:val>
                                        </p:tav>
                                      </p:tavLst>
                                    </p:anim>
                                    <p:anim calcmode="lin" valueType="num">
                                      <p:cBhvr>
                                        <p:cTn id="48" dur="1000" fill="hold"/>
                                        <p:tgtEl>
                                          <p:spTgt spid="4">
                                            <p:graphicEl>
                                              <a:dgm id="{D80E3250-6C1A-4D96-BD70-F689E2E2B2DB}"/>
                                            </p:graphicEl>
                                          </p:spTgt>
                                        </p:tgtEl>
                                        <p:attrNameLst>
                                          <p:attrName>ppt_h</p:attrName>
                                        </p:attrNameLst>
                                      </p:cBhvr>
                                      <p:tavLst>
                                        <p:tav tm="0">
                                          <p:val>
                                            <p:fltVal val="0"/>
                                          </p:val>
                                        </p:tav>
                                        <p:tav tm="100000">
                                          <p:val>
                                            <p:strVal val="#ppt_h"/>
                                          </p:val>
                                        </p:tav>
                                      </p:tavLst>
                                    </p:anim>
                                    <p:anim calcmode="lin" valueType="num">
                                      <p:cBhvr>
                                        <p:cTn id="49" dur="1000" fill="hold"/>
                                        <p:tgtEl>
                                          <p:spTgt spid="4">
                                            <p:graphicEl>
                                              <a:dgm id="{D80E3250-6C1A-4D96-BD70-F689E2E2B2DB}"/>
                                            </p:graphicEl>
                                          </p:spTgt>
                                        </p:tgtEl>
                                        <p:attrNameLst>
                                          <p:attrName>style.rotation</p:attrName>
                                        </p:attrNameLst>
                                      </p:cBhvr>
                                      <p:tavLst>
                                        <p:tav tm="0">
                                          <p:val>
                                            <p:fltVal val="90"/>
                                          </p:val>
                                        </p:tav>
                                        <p:tav tm="100000">
                                          <p:val>
                                            <p:fltVal val="0"/>
                                          </p:val>
                                        </p:tav>
                                      </p:tavLst>
                                    </p:anim>
                                    <p:animEffect transition="in" filter="fade">
                                      <p:cBhvr>
                                        <p:cTn id="50" dur="1000"/>
                                        <p:tgtEl>
                                          <p:spTgt spid="4">
                                            <p:graphicEl>
                                              <a:dgm id="{D80E3250-6C1A-4D96-BD70-F689E2E2B2D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038E7D36-B1C9-463C-983F-AEA5810A6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37B9A221-B33F-47C2-85FF-2C8F363D7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8" name="Rectangle 67">
            <a:extLst>
              <a:ext uri="{FF2B5EF4-FFF2-40B4-BE49-F238E27FC236}">
                <a16:creationId xmlns:a16="http://schemas.microsoft.com/office/drawing/2014/main" id="{CD0E0EF1-7626-4514-9337-271DD661B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0" name="Rectangle 69">
            <a:extLst>
              <a:ext uri="{FF2B5EF4-FFF2-40B4-BE49-F238E27FC236}">
                <a16:creationId xmlns:a16="http://schemas.microsoft.com/office/drawing/2014/main" id="{5F0B1492-9A00-4F80-8771-0BB2C2C43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 name="Straight Connector 71">
            <a:extLst>
              <a:ext uri="{FF2B5EF4-FFF2-40B4-BE49-F238E27FC236}">
                <a16:creationId xmlns:a16="http://schemas.microsoft.com/office/drawing/2014/main" id="{7FAC7B62-8ACC-41ED-80AB-8D1CDF38B9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45FF525-9A83-4625-99D9-B267BDE077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76" name="Slide Background">
            <a:extLst>
              <a:ext uri="{FF2B5EF4-FFF2-40B4-BE49-F238E27FC236}">
                <a16:creationId xmlns:a16="http://schemas.microsoft.com/office/drawing/2014/main" id="{90D0877E-6CD0-4206-8A18-56CEE73EF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78" name="Rectangle 77">
            <a:extLst>
              <a:ext uri="{FF2B5EF4-FFF2-40B4-BE49-F238E27FC236}">
                <a16:creationId xmlns:a16="http://schemas.microsoft.com/office/drawing/2014/main" id="{E18AC0D4-F32D-4067-9F63-E553F4AFF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2806021"/>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3E1EF0-C668-39BB-0AA7-A3095893F400}"/>
              </a:ext>
            </a:extLst>
          </p:cNvPr>
          <p:cNvSpPr>
            <a:spLocks noGrp="1"/>
          </p:cNvSpPr>
          <p:nvPr>
            <p:ph type="title"/>
          </p:nvPr>
        </p:nvSpPr>
        <p:spPr>
          <a:xfrm>
            <a:off x="263377" y="185667"/>
            <a:ext cx="5922077" cy="2121408"/>
          </a:xfrm>
        </p:spPr>
        <p:txBody>
          <a:bodyPr vert="horz" lIns="91440" tIns="45720" rIns="91440" bIns="45720" rtlCol="0" anchor="ctr">
            <a:noAutofit/>
          </a:bodyPr>
          <a:lstStyle/>
          <a:p>
            <a:r>
              <a:rPr lang="en-US" sz="5400" b="1" dirty="0">
                <a:latin typeface="Georgia" panose="02040502050405020303" pitchFamily="18" charset="0"/>
              </a:rPr>
              <a:t>Income Qualification Limits</a:t>
            </a:r>
            <a:endParaRPr lang="en-US" sz="5400" dirty="0">
              <a:latin typeface="Georgia" panose="02040502050405020303" pitchFamily="18" charset="0"/>
            </a:endParaRPr>
          </a:p>
        </p:txBody>
      </p:sp>
      <p:sp>
        <p:nvSpPr>
          <p:cNvPr id="3" name="Content Placeholder 2">
            <a:extLst>
              <a:ext uri="{FF2B5EF4-FFF2-40B4-BE49-F238E27FC236}">
                <a16:creationId xmlns:a16="http://schemas.microsoft.com/office/drawing/2014/main" id="{E0C28092-5BCA-0538-9178-D044CA906FA1}"/>
              </a:ext>
            </a:extLst>
          </p:cNvPr>
          <p:cNvSpPr>
            <a:spLocks noGrp="1"/>
          </p:cNvSpPr>
          <p:nvPr>
            <p:ph sz="half" idx="1"/>
          </p:nvPr>
        </p:nvSpPr>
        <p:spPr>
          <a:xfrm>
            <a:off x="984671" y="2939205"/>
            <a:ext cx="10721950" cy="3785610"/>
          </a:xfrm>
        </p:spPr>
        <p:txBody>
          <a:bodyPr vert="horz" lIns="91440" tIns="45720" rIns="91440" bIns="45720" rtlCol="0" anchor="ctr">
            <a:normAutofit/>
          </a:bodyPr>
          <a:lstStyle/>
          <a:p>
            <a:pPr marL="342900" marR="0" lvl="0" fontAlgn="auto">
              <a:lnSpc>
                <a:spcPct val="100000"/>
              </a:lnSpc>
              <a:spcBef>
                <a:spcPts val="1000"/>
              </a:spcBef>
              <a:spcAft>
                <a:spcPts val="0"/>
              </a:spcAft>
              <a:buClr>
                <a:srgbClr val="5FCBEF"/>
              </a:buClr>
              <a:buSzPct val="80000"/>
              <a:tabLst/>
              <a:defRPr/>
            </a:pPr>
            <a:r>
              <a:rPr kumimoji="0" lang="en-US" sz="2400" b="0" i="0" u="none" strike="noStrike" cap="none" spc="0" normalizeH="0" baseline="0" noProof="0" dirty="0">
                <a:ln>
                  <a:noFill/>
                </a:ln>
                <a:effectLst/>
                <a:uLnTx/>
                <a:uFillTx/>
                <a:latin typeface="Georgia" panose="02040502050405020303" pitchFamily="18" charset="0"/>
              </a:rPr>
              <a:t>Family or Individual must be income qualified through a completed application and fall within the current HUD FFY income allowable limits.</a:t>
            </a:r>
          </a:p>
          <a:p>
            <a:pPr marL="342900" marR="0" lvl="0" fontAlgn="auto">
              <a:lnSpc>
                <a:spcPct val="100000"/>
              </a:lnSpc>
              <a:spcBef>
                <a:spcPts val="1000"/>
              </a:spcBef>
              <a:spcAft>
                <a:spcPts val="0"/>
              </a:spcAft>
              <a:buClr>
                <a:srgbClr val="5FCBEF"/>
              </a:buClr>
              <a:buSzPct val="80000"/>
              <a:tabLst/>
              <a:defRPr/>
            </a:pPr>
            <a:r>
              <a:rPr kumimoji="0" lang="en-US" sz="2400" b="0" i="0" u="none" strike="noStrike" cap="none" spc="0" normalizeH="0" baseline="0" noProof="0" dirty="0">
                <a:ln>
                  <a:noFill/>
                </a:ln>
                <a:effectLst/>
                <a:uLnTx/>
                <a:uFillTx/>
                <a:latin typeface="Georgia" panose="02040502050405020303" pitchFamily="18" charset="0"/>
              </a:rPr>
              <a:t>Assistance to households/buyers with incomes at or below 80</a:t>
            </a:r>
            <a:r>
              <a:rPr kumimoji="0" lang="en-US" sz="2400" b="1" i="0" u="none" strike="noStrike" cap="none" spc="0" normalizeH="0" baseline="0" noProof="0" dirty="0">
                <a:ln>
                  <a:noFill/>
                </a:ln>
                <a:effectLst/>
                <a:uLnTx/>
                <a:uFillTx/>
                <a:latin typeface="Georgia" panose="02040502050405020303" pitchFamily="18" charset="0"/>
              </a:rPr>
              <a:t>% </a:t>
            </a:r>
            <a:r>
              <a:rPr kumimoji="0" lang="en-US" sz="2400" b="0" i="0" u="none" strike="noStrike" cap="none" spc="0" normalizeH="0" baseline="0" noProof="0" dirty="0">
                <a:ln>
                  <a:noFill/>
                </a:ln>
                <a:effectLst/>
                <a:uLnTx/>
                <a:uFillTx/>
                <a:latin typeface="Georgia" panose="02040502050405020303" pitchFamily="18" charset="0"/>
              </a:rPr>
              <a:t>of the Area Median Income/AMI (LMI) (Very Low, Low to Moderate income).</a:t>
            </a:r>
          </a:p>
          <a:p>
            <a:pPr marL="342900" marR="0" lvl="0" fontAlgn="auto">
              <a:lnSpc>
                <a:spcPct val="100000"/>
              </a:lnSpc>
              <a:spcBef>
                <a:spcPts val="1000"/>
              </a:spcBef>
              <a:spcAft>
                <a:spcPts val="0"/>
              </a:spcAft>
              <a:buClr>
                <a:srgbClr val="5FCBEF"/>
              </a:buClr>
              <a:buSzPct val="80000"/>
              <a:tabLst/>
              <a:defRPr/>
            </a:pPr>
            <a:r>
              <a:rPr kumimoji="0" lang="en-US" sz="2400" b="0" i="0" u="none" strike="noStrike" cap="none" spc="0" normalizeH="0" baseline="0" noProof="0" dirty="0">
                <a:ln>
                  <a:noFill/>
                </a:ln>
                <a:effectLst/>
                <a:uLnTx/>
                <a:uFillTx/>
                <a:latin typeface="Georgia" panose="02040502050405020303" pitchFamily="18" charset="0"/>
              </a:rPr>
              <a:t>Household Incomes are increased yearly and represent a household by number of people residing in home from 1-8 persons.</a:t>
            </a:r>
          </a:p>
          <a:p>
            <a:pPr marL="342900" marR="0" lvl="0" fontAlgn="auto">
              <a:lnSpc>
                <a:spcPct val="100000"/>
              </a:lnSpc>
              <a:spcBef>
                <a:spcPts val="1000"/>
              </a:spcBef>
              <a:spcAft>
                <a:spcPts val="0"/>
              </a:spcAft>
              <a:buClr>
                <a:srgbClr val="5FCBEF"/>
              </a:buClr>
              <a:buSzPct val="80000"/>
              <a:tabLst/>
              <a:defRPr/>
            </a:pPr>
            <a:r>
              <a:rPr kumimoji="0" lang="en-US" sz="2400" b="0" i="0" u="none" strike="noStrike" cap="none" spc="0" normalizeH="0" baseline="0" noProof="0" dirty="0">
                <a:ln>
                  <a:noFill/>
                </a:ln>
                <a:effectLst/>
                <a:uLnTx/>
                <a:uFillTx/>
                <a:latin typeface="Arial" panose="020B0604020202020204" pitchFamily="34" charset="0"/>
                <a:cs typeface="Arial" panose="020B0604020202020204" pitchFamily="34" charset="0"/>
              </a:rPr>
              <a:t>You can review income limits at HUD website </a:t>
            </a:r>
            <a:r>
              <a:rPr lang="en-US" sz="2400" b="0" i="0" u="none" strike="noStrike" baseline="0" dirty="0">
                <a:latin typeface="Arial" panose="020B0604020202020204" pitchFamily="34" charset="0"/>
                <a:cs typeface="Arial" panose="020B0604020202020204" pitchFamily="34" charset="0"/>
                <a:hlinkClick r:id="rId2"/>
              </a:rPr>
              <a:t>https://www.huduser.gov/Portal/datasets/il.html</a:t>
            </a:r>
            <a:r>
              <a:rPr lang="en-US" sz="2400" b="0" i="0" u="none" strike="noStrike" baseline="0" dirty="0">
                <a:latin typeface="Arial" panose="020B0604020202020204" pitchFamily="34" charset="0"/>
                <a:cs typeface="Arial" panose="020B0604020202020204" pitchFamily="34" charset="0"/>
              </a:rPr>
              <a:t> or City of Palm Coast website under </a:t>
            </a:r>
            <a:r>
              <a:rPr lang="en-US" sz="2400" b="0" i="1" u="none" strike="noStrike" baseline="0" dirty="0">
                <a:latin typeface="Arial" panose="020B0604020202020204" pitchFamily="34" charset="0"/>
                <a:cs typeface="Arial" panose="020B0604020202020204" pitchFamily="34" charset="0"/>
                <a:hlinkClick r:id="rId3"/>
              </a:rPr>
              <a:t>https://www.palmcoast.gov/housing-programs/cdbg-form</a:t>
            </a:r>
            <a:r>
              <a:rPr lang="en-US" sz="2400" b="0" i="1" u="none" strike="noStrike" baseline="0" dirty="0">
                <a:latin typeface="Arial" panose="020B0604020202020204" pitchFamily="34" charset="0"/>
                <a:cs typeface="Arial" panose="020B0604020202020204" pitchFamily="34" charset="0"/>
              </a:rPr>
              <a:t>. </a:t>
            </a:r>
            <a:endParaRPr kumimoji="0" lang="en-US" sz="2400" b="0" i="0" u="none" strike="noStrike" cap="none" spc="0" normalizeH="0" baseline="0" noProof="0" dirty="0">
              <a:ln>
                <a:noFill/>
              </a:ln>
              <a:effectLst/>
              <a:uLnTx/>
              <a:uFillTx/>
              <a:latin typeface="Arial" panose="020B0604020202020204" pitchFamily="34" charset="0"/>
              <a:cs typeface="Arial" panose="020B0604020202020204" pitchFamily="34" charset="0"/>
            </a:endParaRPr>
          </a:p>
          <a:p>
            <a:pPr>
              <a:lnSpc>
                <a:spcPct val="100000"/>
              </a:lnSpc>
            </a:pPr>
            <a:endParaRPr lang="en-US" sz="1400" dirty="0"/>
          </a:p>
        </p:txBody>
      </p:sp>
      <p:cxnSp>
        <p:nvCxnSpPr>
          <p:cNvPr id="80" name="Straight Connector 79">
            <a:extLst>
              <a:ext uri="{FF2B5EF4-FFF2-40B4-BE49-F238E27FC236}">
                <a16:creationId xmlns:a16="http://schemas.microsoft.com/office/drawing/2014/main" id="{9E499B2F-6D89-41AB-B19D-C0493939F7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98588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7AE9D48-DA88-B93B-21FB-4DFE007624BF}"/>
              </a:ext>
            </a:extLst>
          </p:cNvPr>
          <p:cNvPicPr>
            <a:picLocks noChangeAspect="1"/>
          </p:cNvPicPr>
          <p:nvPr/>
        </p:nvPicPr>
        <p:blipFill>
          <a:blip r:embed="rId4"/>
          <a:stretch>
            <a:fillRect/>
          </a:stretch>
        </p:blipFill>
        <p:spPr>
          <a:xfrm>
            <a:off x="206824" y="5940544"/>
            <a:ext cx="634039" cy="719390"/>
          </a:xfrm>
          <a:prstGeom prst="rect">
            <a:avLst/>
          </a:prstGeom>
        </p:spPr>
      </p:pic>
      <p:pic>
        <p:nvPicPr>
          <p:cNvPr id="8" name="Picture 7">
            <a:extLst>
              <a:ext uri="{FF2B5EF4-FFF2-40B4-BE49-F238E27FC236}">
                <a16:creationId xmlns:a16="http://schemas.microsoft.com/office/drawing/2014/main" id="{DB265B0C-5DCD-4F74-A3ED-B3F8CC9D3465}"/>
              </a:ext>
            </a:extLst>
          </p:cNvPr>
          <p:cNvPicPr>
            <a:picLocks noChangeAspect="1"/>
          </p:cNvPicPr>
          <p:nvPr/>
        </p:nvPicPr>
        <p:blipFill>
          <a:blip r:embed="rId5"/>
          <a:stretch>
            <a:fillRect/>
          </a:stretch>
        </p:blipFill>
        <p:spPr>
          <a:xfrm>
            <a:off x="6448831" y="53391"/>
            <a:ext cx="5681883" cy="2752629"/>
          </a:xfrm>
          <a:prstGeom prst="rect">
            <a:avLst/>
          </a:prstGeom>
        </p:spPr>
      </p:pic>
    </p:spTree>
    <p:extLst>
      <p:ext uri="{BB962C8B-B14F-4D97-AF65-F5344CB8AC3E}">
        <p14:creationId xmlns:p14="http://schemas.microsoft.com/office/powerpoint/2010/main" val="275057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32A773-2FAF-CCEB-9B29-5432C288EBBD}"/>
              </a:ext>
            </a:extLst>
          </p:cNvPr>
          <p:cNvSpPr>
            <a:spLocks noGrp="1"/>
          </p:cNvSpPr>
          <p:nvPr>
            <p:ph type="title"/>
          </p:nvPr>
        </p:nvSpPr>
        <p:spPr>
          <a:xfrm>
            <a:off x="6513922" y="481911"/>
            <a:ext cx="4630388" cy="2021378"/>
          </a:xfrm>
        </p:spPr>
        <p:txBody>
          <a:bodyPr>
            <a:normAutofit fontScale="90000"/>
          </a:bodyPr>
          <a:lstStyle/>
          <a:p>
            <a:pPr>
              <a:lnSpc>
                <a:spcPct val="90000"/>
              </a:lnSpc>
            </a:pPr>
            <a:r>
              <a:rPr lang="en-US" sz="5300" b="1" dirty="0">
                <a:latin typeface="Georgia" panose="02040502050405020303" pitchFamily="18" charset="0"/>
              </a:rPr>
              <a:t>Income Qualification Timeline</a:t>
            </a:r>
            <a:br>
              <a:rPr lang="en-US" sz="3400" dirty="0"/>
            </a:br>
            <a:endParaRPr lang="en-US" sz="3400" dirty="0"/>
          </a:p>
        </p:txBody>
      </p:sp>
      <p:pic>
        <p:nvPicPr>
          <p:cNvPr id="5" name="Picture 4" descr="Pen placed on top of a signature line">
            <a:extLst>
              <a:ext uri="{FF2B5EF4-FFF2-40B4-BE49-F238E27FC236}">
                <a16:creationId xmlns:a16="http://schemas.microsoft.com/office/drawing/2014/main" id="{1B4D1014-C896-7FDE-FB5F-55D684843C5C}"/>
              </a:ext>
            </a:extLst>
          </p:cNvPr>
          <p:cNvPicPr>
            <a:picLocks noChangeAspect="1"/>
          </p:cNvPicPr>
          <p:nvPr/>
        </p:nvPicPr>
        <p:blipFill>
          <a:blip r:embed="rId2"/>
          <a:srcRect l="37952" r="-2" b="-2"/>
          <a:stretch/>
        </p:blipFill>
        <p:spPr>
          <a:xfrm>
            <a:off x="-1" y="-2"/>
            <a:ext cx="6374929" cy="6858002"/>
          </a:xfrm>
          <a:prstGeom prst="rect">
            <a:avLst/>
          </a:prstGeom>
        </p:spPr>
      </p:pic>
      <p:sp>
        <p:nvSpPr>
          <p:cNvPr id="3" name="Content Placeholder 2">
            <a:extLst>
              <a:ext uri="{FF2B5EF4-FFF2-40B4-BE49-F238E27FC236}">
                <a16:creationId xmlns:a16="http://schemas.microsoft.com/office/drawing/2014/main" id="{A66BC940-E2CE-63C6-2EA2-817F555E83B1}"/>
              </a:ext>
            </a:extLst>
          </p:cNvPr>
          <p:cNvSpPr>
            <a:spLocks noGrp="1"/>
          </p:cNvSpPr>
          <p:nvPr>
            <p:ph idx="1"/>
          </p:nvPr>
        </p:nvSpPr>
        <p:spPr>
          <a:xfrm>
            <a:off x="6523349" y="2380741"/>
            <a:ext cx="4627980" cy="4378278"/>
          </a:xfrm>
        </p:spPr>
        <p:txBody>
          <a:bodyPr anchor="ctr">
            <a:normAutofit/>
          </a:bodyPr>
          <a:lstStyle/>
          <a:p>
            <a:pPr>
              <a:lnSpc>
                <a:spcPct val="100000"/>
              </a:lnSpc>
            </a:pPr>
            <a:r>
              <a:rPr lang="en-US" sz="1600" dirty="0">
                <a:latin typeface="Georgia" panose="02040502050405020303" pitchFamily="18" charset="0"/>
              </a:rPr>
              <a:t>New Online Application Submittal Process!!</a:t>
            </a:r>
          </a:p>
          <a:p>
            <a:pPr>
              <a:lnSpc>
                <a:spcPct val="100000"/>
              </a:lnSpc>
            </a:pPr>
            <a:r>
              <a:rPr lang="en-US" sz="1600" dirty="0">
                <a:latin typeface="Georgia" panose="02040502050405020303" pitchFamily="18" charset="0"/>
              </a:rPr>
              <a:t> Application intake starts  </a:t>
            </a:r>
            <a:r>
              <a:rPr lang="en-US" sz="1600" b="1" i="1" u="sng" dirty="0">
                <a:latin typeface="Georgia" panose="02040502050405020303" pitchFamily="18" charset="0"/>
              </a:rPr>
              <a:t> December 1</a:t>
            </a:r>
            <a:r>
              <a:rPr lang="en-US" sz="1600" b="1" i="1" dirty="0">
                <a:latin typeface="Georgia" panose="02040502050405020303" pitchFamily="18" charset="0"/>
              </a:rPr>
              <a:t> </a:t>
            </a:r>
            <a:r>
              <a:rPr lang="en-US" sz="1600" dirty="0">
                <a:latin typeface="Georgia" panose="02040502050405020303" pitchFamily="18" charset="0"/>
              </a:rPr>
              <a:t> </a:t>
            </a:r>
          </a:p>
          <a:p>
            <a:pPr>
              <a:lnSpc>
                <a:spcPct val="100000"/>
              </a:lnSpc>
            </a:pPr>
            <a:r>
              <a:rPr lang="en-US" sz="1600" dirty="0">
                <a:latin typeface="Georgia" panose="02040502050405020303" pitchFamily="18" charset="0"/>
              </a:rPr>
              <a:t> Application deadline is </a:t>
            </a:r>
            <a:r>
              <a:rPr lang="en-US" sz="1600" b="1" i="1" u="sng" dirty="0">
                <a:latin typeface="Georgia" panose="02040502050405020303" pitchFamily="18" charset="0"/>
              </a:rPr>
              <a:t>4 pm on December 20</a:t>
            </a:r>
            <a:r>
              <a:rPr lang="en-US" sz="1600" dirty="0">
                <a:latin typeface="Georgia" panose="02040502050405020303" pitchFamily="18" charset="0"/>
              </a:rPr>
              <a:t> </a:t>
            </a:r>
          </a:p>
          <a:p>
            <a:pPr>
              <a:lnSpc>
                <a:spcPct val="100000"/>
              </a:lnSpc>
            </a:pPr>
            <a:r>
              <a:rPr lang="en-US" sz="1600" dirty="0">
                <a:latin typeface="Georgia" panose="02040502050405020303" pitchFamily="18" charset="0"/>
              </a:rPr>
              <a:t>Streamline document submittal processes.</a:t>
            </a:r>
          </a:p>
          <a:p>
            <a:pPr>
              <a:lnSpc>
                <a:spcPct val="100000"/>
              </a:lnSpc>
            </a:pPr>
            <a:r>
              <a:rPr lang="en-US" sz="1600" dirty="0">
                <a:latin typeface="Georgia" panose="02040502050405020303" pitchFamily="18" charset="0"/>
              </a:rPr>
              <a:t>Applications and documentation accepted via online portal, email , mail or fax are date/ time stamped for compliance with the application period.  </a:t>
            </a:r>
          </a:p>
          <a:p>
            <a:pPr>
              <a:lnSpc>
                <a:spcPct val="100000"/>
              </a:lnSpc>
            </a:pPr>
            <a:r>
              <a:rPr lang="en-US" sz="1600" dirty="0">
                <a:latin typeface="Georgia" panose="02040502050405020303" pitchFamily="18" charset="0"/>
              </a:rPr>
              <a:t>In person appointments is required to be scheduled with income qualifier.</a:t>
            </a:r>
          </a:p>
          <a:p>
            <a:pPr>
              <a:lnSpc>
                <a:spcPct val="100000"/>
              </a:lnSpc>
            </a:pPr>
            <a:r>
              <a:rPr lang="en-US" sz="2000" b="1" dirty="0">
                <a:latin typeface="Georgia" panose="02040502050405020303" pitchFamily="18" charset="0"/>
              </a:rPr>
              <a:t>No applications will be accepted at COPC Offices by staff.</a:t>
            </a:r>
          </a:p>
          <a:p>
            <a:pPr>
              <a:lnSpc>
                <a:spcPct val="100000"/>
              </a:lnSpc>
            </a:pPr>
            <a:endParaRPr lang="en-US" sz="1200" dirty="0"/>
          </a:p>
        </p:txBody>
      </p:sp>
      <p:cxnSp>
        <p:nvCxnSpPr>
          <p:cNvPr id="13" name="Straight Connector 12">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8D7E3A0-4699-0D2C-E303-5460CC1D0A01}"/>
              </a:ext>
            </a:extLst>
          </p:cNvPr>
          <p:cNvPicPr>
            <a:picLocks noChangeAspect="1"/>
          </p:cNvPicPr>
          <p:nvPr/>
        </p:nvPicPr>
        <p:blipFill>
          <a:blip r:embed="rId3"/>
          <a:stretch>
            <a:fillRect/>
          </a:stretch>
        </p:blipFill>
        <p:spPr>
          <a:xfrm>
            <a:off x="11351135" y="122216"/>
            <a:ext cx="634039" cy="719390"/>
          </a:xfrm>
          <a:prstGeom prst="rect">
            <a:avLst/>
          </a:prstGeom>
        </p:spPr>
      </p:pic>
    </p:spTree>
    <p:extLst>
      <p:ext uri="{BB962C8B-B14F-4D97-AF65-F5344CB8AC3E}">
        <p14:creationId xmlns:p14="http://schemas.microsoft.com/office/powerpoint/2010/main" val="2726006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B8BDB-6D90-57D4-51EC-912F1F9B9C41}"/>
              </a:ext>
            </a:extLst>
          </p:cNvPr>
          <p:cNvSpPr>
            <a:spLocks noGrp="1"/>
          </p:cNvSpPr>
          <p:nvPr>
            <p:ph type="title"/>
          </p:nvPr>
        </p:nvSpPr>
        <p:spPr>
          <a:xfrm>
            <a:off x="666385" y="373952"/>
            <a:ext cx="10380573" cy="1432273"/>
          </a:xfrm>
        </p:spPr>
        <p:txBody>
          <a:bodyPr>
            <a:noAutofit/>
          </a:bodyPr>
          <a:lstStyle/>
          <a:p>
            <a:r>
              <a:rPr lang="en-US" sz="5400" b="1" dirty="0">
                <a:solidFill>
                  <a:schemeClr val="bg2">
                    <a:lumMod val="10000"/>
                  </a:schemeClr>
                </a:solidFill>
                <a:latin typeface="Georgia" panose="02040502050405020303" pitchFamily="18" charset="0"/>
              </a:rPr>
              <a:t>Eligible Rehabilitation Activities</a:t>
            </a:r>
            <a:endParaRPr lang="en-US" sz="5400" dirty="0">
              <a:solidFill>
                <a:schemeClr val="bg2">
                  <a:lumMod val="10000"/>
                </a:schemeClr>
              </a:solidFill>
            </a:endParaRPr>
          </a:p>
        </p:txBody>
      </p:sp>
      <p:graphicFrame>
        <p:nvGraphicFramePr>
          <p:cNvPr id="4" name="Content Placeholder 3">
            <a:extLst>
              <a:ext uri="{FF2B5EF4-FFF2-40B4-BE49-F238E27FC236}">
                <a16:creationId xmlns:a16="http://schemas.microsoft.com/office/drawing/2014/main" id="{F080CDA1-CE00-B39C-92E4-D9EA25C7E86E}"/>
              </a:ext>
            </a:extLst>
          </p:cNvPr>
          <p:cNvGraphicFramePr>
            <a:graphicFrameLocks noGrp="1"/>
          </p:cNvGraphicFramePr>
          <p:nvPr>
            <p:ph idx="1"/>
            <p:extLst>
              <p:ext uri="{D42A27DB-BD31-4B8C-83A1-F6EECF244321}">
                <p14:modId xmlns:p14="http://schemas.microsoft.com/office/powerpoint/2010/main" val="1071511932"/>
              </p:ext>
            </p:extLst>
          </p:nvPr>
        </p:nvGraphicFramePr>
        <p:xfrm>
          <a:off x="310102" y="2623930"/>
          <a:ext cx="11243144" cy="4234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C380755C-73F6-2C48-D7C2-875A94733417}"/>
              </a:ext>
            </a:extLst>
          </p:cNvPr>
          <p:cNvPicPr>
            <a:picLocks noChangeAspect="1"/>
          </p:cNvPicPr>
          <p:nvPr/>
        </p:nvPicPr>
        <p:blipFill>
          <a:blip r:embed="rId7"/>
          <a:stretch>
            <a:fillRect/>
          </a:stretch>
        </p:blipFill>
        <p:spPr>
          <a:xfrm>
            <a:off x="104044" y="6138610"/>
            <a:ext cx="634039" cy="719390"/>
          </a:xfrm>
          <a:prstGeom prst="rect">
            <a:avLst/>
          </a:prstGeom>
        </p:spPr>
      </p:pic>
    </p:spTree>
    <p:extLst>
      <p:ext uri="{BB962C8B-B14F-4D97-AF65-F5344CB8AC3E}">
        <p14:creationId xmlns:p14="http://schemas.microsoft.com/office/powerpoint/2010/main" val="2053786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78D98B-B9D4-C64A-A2F4-B7FF4D7C8E4B}"/>
              </a:ext>
            </a:extLst>
          </p:cNvPr>
          <p:cNvSpPr>
            <a:spLocks noGrp="1"/>
          </p:cNvSpPr>
          <p:nvPr>
            <p:ph type="title"/>
          </p:nvPr>
        </p:nvSpPr>
        <p:spPr>
          <a:xfrm>
            <a:off x="6374928" y="160257"/>
            <a:ext cx="4693288" cy="1687398"/>
          </a:xfrm>
        </p:spPr>
        <p:txBody>
          <a:bodyPr>
            <a:noAutofit/>
          </a:bodyPr>
          <a:lstStyle/>
          <a:p>
            <a:pPr>
              <a:lnSpc>
                <a:spcPct val="90000"/>
              </a:lnSpc>
            </a:pPr>
            <a:r>
              <a:rPr lang="en-US" b="1" dirty="0">
                <a:latin typeface="Georgia" panose="02040502050405020303" pitchFamily="18" charset="0"/>
              </a:rPr>
              <a:t>Commitment to Fair Housing</a:t>
            </a:r>
            <a:endParaRPr lang="en-US" dirty="0"/>
          </a:p>
        </p:txBody>
      </p:sp>
      <p:pic>
        <p:nvPicPr>
          <p:cNvPr id="16" name="Picture 15">
            <a:extLst>
              <a:ext uri="{FF2B5EF4-FFF2-40B4-BE49-F238E27FC236}">
                <a16:creationId xmlns:a16="http://schemas.microsoft.com/office/drawing/2014/main" id="{71F68EBB-6729-0447-5084-E37C987150C6}"/>
              </a:ext>
            </a:extLst>
          </p:cNvPr>
          <p:cNvPicPr>
            <a:picLocks noChangeAspect="1"/>
          </p:cNvPicPr>
          <p:nvPr/>
        </p:nvPicPr>
        <p:blipFill>
          <a:blip r:embed="rId2"/>
          <a:srcRect l="12424" r="26690" b="2"/>
          <a:stretch/>
        </p:blipFill>
        <p:spPr>
          <a:xfrm>
            <a:off x="-1" y="-2"/>
            <a:ext cx="6374929" cy="6858002"/>
          </a:xfrm>
          <a:prstGeom prst="rect">
            <a:avLst/>
          </a:prstGeom>
        </p:spPr>
      </p:pic>
      <p:sp>
        <p:nvSpPr>
          <p:cNvPr id="15" name="Content Placeholder 2">
            <a:extLst>
              <a:ext uri="{FF2B5EF4-FFF2-40B4-BE49-F238E27FC236}">
                <a16:creationId xmlns:a16="http://schemas.microsoft.com/office/drawing/2014/main" id="{FAAEE727-EF5C-E2A6-E2A4-FEA35D23E7B1}"/>
              </a:ext>
            </a:extLst>
          </p:cNvPr>
          <p:cNvSpPr>
            <a:spLocks noGrp="1"/>
          </p:cNvSpPr>
          <p:nvPr>
            <p:ph idx="1"/>
          </p:nvPr>
        </p:nvSpPr>
        <p:spPr>
          <a:xfrm>
            <a:off x="6374928" y="1715678"/>
            <a:ext cx="4769381" cy="4982066"/>
          </a:xfrm>
        </p:spPr>
        <p:txBody>
          <a:bodyPr anchor="ctr">
            <a:normAutofit/>
          </a:bodyPr>
          <a:lstStyle/>
          <a:p>
            <a:pPr algn="ctr">
              <a:lnSpc>
                <a:spcPct val="100000"/>
              </a:lnSpc>
              <a:buNone/>
            </a:pPr>
            <a:r>
              <a:rPr lang="en-US" sz="2400" dirty="0">
                <a:latin typeface="Georgia" panose="02040502050405020303" pitchFamily="18" charset="0"/>
              </a:rPr>
              <a:t>It is illegal to discriminate based on the race, color, religion, sex, National origin, age, disability, or familial status when renting, selling or financing a home or property. </a:t>
            </a:r>
          </a:p>
          <a:p>
            <a:pPr marL="0" indent="0" algn="ctr">
              <a:lnSpc>
                <a:spcPct val="100000"/>
              </a:lnSpc>
              <a:buNone/>
            </a:pPr>
            <a:r>
              <a:rPr lang="en-US" sz="1800" b="1" dirty="0">
                <a:latin typeface="Georgia" panose="02040502050405020303" pitchFamily="18" charset="0"/>
              </a:rPr>
              <a:t>You Have Rights!! </a:t>
            </a:r>
          </a:p>
          <a:p>
            <a:pPr marL="0" indent="0" algn="ctr">
              <a:lnSpc>
                <a:spcPct val="100000"/>
              </a:lnSpc>
              <a:buNone/>
            </a:pPr>
            <a:r>
              <a:rPr lang="en-US" sz="1800" dirty="0">
                <a:latin typeface="Georgia" panose="02040502050405020303" pitchFamily="18" charset="0"/>
              </a:rPr>
              <a:t>If you feel you have been discriminated against when purchasing or renting a home, please contact: </a:t>
            </a:r>
          </a:p>
          <a:p>
            <a:pPr marL="45720" indent="0" algn="ctr">
              <a:lnSpc>
                <a:spcPct val="100000"/>
              </a:lnSpc>
              <a:spcAft>
                <a:spcPts val="0"/>
              </a:spcAft>
              <a:buNone/>
            </a:pPr>
            <a:r>
              <a:rPr lang="en-US" sz="1400" b="1" dirty="0">
                <a:latin typeface="Georgia" panose="02040502050405020303" pitchFamily="18" charset="0"/>
              </a:rPr>
              <a:t>Planning Division</a:t>
            </a:r>
          </a:p>
          <a:p>
            <a:pPr marL="45720" indent="0" algn="ctr">
              <a:lnSpc>
                <a:spcPct val="100000"/>
              </a:lnSpc>
              <a:spcBef>
                <a:spcPts val="0"/>
              </a:spcBef>
              <a:spcAft>
                <a:spcPts val="0"/>
              </a:spcAft>
              <a:buNone/>
            </a:pPr>
            <a:r>
              <a:rPr lang="en-US" sz="1400" dirty="0">
                <a:latin typeface="Georgia" panose="02040502050405020303" pitchFamily="18" charset="0"/>
              </a:rPr>
              <a:t>Community Development Department</a:t>
            </a:r>
          </a:p>
          <a:p>
            <a:pPr marL="45720" indent="0" algn="ctr">
              <a:lnSpc>
                <a:spcPct val="100000"/>
              </a:lnSpc>
              <a:spcBef>
                <a:spcPts val="0"/>
              </a:spcBef>
              <a:spcAft>
                <a:spcPts val="0"/>
              </a:spcAft>
              <a:buNone/>
            </a:pPr>
            <a:r>
              <a:rPr lang="en-US" sz="1400" dirty="0">
                <a:latin typeface="Georgia" panose="02040502050405020303" pitchFamily="18" charset="0"/>
              </a:rPr>
              <a:t>160 Lake Ave.</a:t>
            </a:r>
          </a:p>
          <a:p>
            <a:pPr marL="45720" indent="0" algn="ctr">
              <a:lnSpc>
                <a:spcPct val="100000"/>
              </a:lnSpc>
              <a:spcBef>
                <a:spcPts val="0"/>
              </a:spcBef>
              <a:spcAft>
                <a:spcPts val="0"/>
              </a:spcAft>
              <a:buNone/>
            </a:pPr>
            <a:r>
              <a:rPr lang="en-US" sz="1400" dirty="0">
                <a:latin typeface="Georgia" panose="02040502050405020303" pitchFamily="18" charset="0"/>
              </a:rPr>
              <a:t>Palm Coast, FL  32164</a:t>
            </a:r>
          </a:p>
          <a:p>
            <a:pPr marL="45720" indent="0" algn="ctr">
              <a:lnSpc>
                <a:spcPct val="100000"/>
              </a:lnSpc>
              <a:spcBef>
                <a:spcPts val="0"/>
              </a:spcBef>
              <a:spcAft>
                <a:spcPts val="0"/>
              </a:spcAft>
              <a:buNone/>
            </a:pPr>
            <a:r>
              <a:rPr lang="en-US" sz="1400" dirty="0">
                <a:latin typeface="Georgia" panose="02040502050405020303" pitchFamily="18" charset="0"/>
              </a:rPr>
              <a:t>Telephone: (386) 986-3736</a:t>
            </a:r>
            <a:endParaRPr lang="en-US" sz="1400" dirty="0"/>
          </a:p>
        </p:txBody>
      </p:sp>
      <p:cxnSp>
        <p:nvCxnSpPr>
          <p:cNvPr id="25" name="Straight Connector 24">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0D66D71-7AC1-AF04-7DFD-9C55A217A61B}"/>
              </a:ext>
            </a:extLst>
          </p:cNvPr>
          <p:cNvPicPr>
            <a:picLocks noChangeAspect="1"/>
          </p:cNvPicPr>
          <p:nvPr/>
        </p:nvPicPr>
        <p:blipFill>
          <a:blip r:embed="rId3"/>
          <a:stretch>
            <a:fillRect/>
          </a:stretch>
        </p:blipFill>
        <p:spPr>
          <a:xfrm>
            <a:off x="11351135" y="136690"/>
            <a:ext cx="634039" cy="719390"/>
          </a:xfrm>
          <a:prstGeom prst="rect">
            <a:avLst/>
          </a:prstGeom>
        </p:spPr>
      </p:pic>
    </p:spTree>
    <p:extLst>
      <p:ext uri="{BB962C8B-B14F-4D97-AF65-F5344CB8AC3E}">
        <p14:creationId xmlns:p14="http://schemas.microsoft.com/office/powerpoint/2010/main" val="4249600453"/>
      </p:ext>
    </p:extLst>
  </p:cSld>
  <p:clrMapOvr>
    <a:masterClrMapping/>
  </p:clrMapOvr>
</p:sld>
</file>

<file path=ppt/theme/theme1.xml><?xml version="1.0" encoding="utf-8"?>
<a:theme xmlns:a="http://schemas.openxmlformats.org/drawingml/2006/main" name="BevelVTI">
  <a:themeElements>
    <a:clrScheme name="AnalogousFromRegularSeedLeftStep">
      <a:dk1>
        <a:srgbClr val="000000"/>
      </a:dk1>
      <a:lt1>
        <a:srgbClr val="FFFFFF"/>
      </a:lt1>
      <a:dk2>
        <a:srgbClr val="301B2D"/>
      </a:dk2>
      <a:lt2>
        <a:srgbClr val="F0F2F3"/>
      </a:lt2>
      <a:accent1>
        <a:srgbClr val="E78129"/>
      </a:accent1>
      <a:accent2>
        <a:srgbClr val="D52117"/>
      </a:accent2>
      <a:accent3>
        <a:srgbClr val="E7296F"/>
      </a:accent3>
      <a:accent4>
        <a:srgbClr val="D517AC"/>
      </a:accent4>
      <a:accent5>
        <a:srgbClr val="C129E7"/>
      </a:accent5>
      <a:accent6>
        <a:srgbClr val="621BD6"/>
      </a:accent6>
      <a:hlink>
        <a:srgbClr val="3F83BF"/>
      </a:hlink>
      <a:folHlink>
        <a:srgbClr val="7F7F7F"/>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docProps/app.xml><?xml version="1.0" encoding="utf-8"?>
<Properties xmlns="http://schemas.openxmlformats.org/officeDocument/2006/extended-properties" xmlns:vt="http://schemas.openxmlformats.org/officeDocument/2006/docPropsVTypes">
  <TotalTime>96</TotalTime>
  <Words>556</Words>
  <Application>Microsoft Office PowerPoint</Application>
  <PresentationFormat>Widescreen</PresentationFormat>
  <Paragraphs>55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Bierstadt</vt:lpstr>
      <vt:lpstr>Georgia</vt:lpstr>
      <vt:lpstr>BevelVTI</vt:lpstr>
      <vt:lpstr>Annual Housing Rehabilitation Program Applicant Workshop</vt:lpstr>
      <vt:lpstr>CDBG Entitlement Program Overview </vt:lpstr>
      <vt:lpstr>City of Palm Coast Partnerships </vt:lpstr>
      <vt:lpstr>Basic Eligibility  Requirements</vt:lpstr>
      <vt:lpstr>Income Qualification Limits</vt:lpstr>
      <vt:lpstr>Income Qualification Timeline </vt:lpstr>
      <vt:lpstr>Eligible Rehabilitation Activities</vt:lpstr>
      <vt:lpstr>Commitment to Fair Housing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Housing Rehabilitation Program Applicant Workshop</dc:title>
  <dc:creator>Jacqueline Gonzalez</dc:creator>
  <cp:lastModifiedBy>Jacqueline Gonzalez</cp:lastModifiedBy>
  <cp:revision>6</cp:revision>
  <dcterms:created xsi:type="dcterms:W3CDTF">2024-10-04T13:28:31Z</dcterms:created>
  <dcterms:modified xsi:type="dcterms:W3CDTF">2024-12-02T19:47:58Z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2024-10-04T18:52:06Z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f9318fd7-618c-4ef0-a58a-efe4e2b262d8</vt:lpwstr>
  </property>
  <property fmtid="{D5CDD505-2E9C-101B-9397-08002B2CF9AE}" pid="7" name="MSIP_Label_defa4170-0d19-0005-0004-bc88714345d2_ActionId">
    <vt:lpwstr>0591b7cc-6036-48da-a0a4-e82fb0e01ec9</vt:lpwstr>
  </property>
  <property fmtid="{D5CDD505-2E9C-101B-9397-08002B2CF9AE}" pid="8" name="MSIP_Label_defa4170-0d19-0005-0004-bc88714345d2_ContentBits">
    <vt:lpwstr>0</vt:lpwstr>
  </property>
</Properties>
</file>