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23" r:id="rId1"/>
  </p:sldMasterIdLst>
  <p:sldIdLst>
    <p:sldId id="256" r:id="rId2"/>
    <p:sldId id="360" r:id="rId3"/>
    <p:sldId id="257" r:id="rId4"/>
    <p:sldId id="258" r:id="rId5"/>
    <p:sldId id="280" r:id="rId6"/>
    <p:sldId id="264" r:id="rId7"/>
    <p:sldId id="266" r:id="rId8"/>
    <p:sldId id="267" r:id="rId9"/>
    <p:sldId id="278" r:id="rId10"/>
    <p:sldId id="271" r:id="rId11"/>
    <p:sldId id="263" r:id="rId12"/>
    <p:sldId id="276" r:id="rId13"/>
    <p:sldId id="270" r:id="rId14"/>
    <p:sldId id="279" r:id="rId15"/>
    <p:sldId id="274" r:id="rId16"/>
    <p:sldId id="277" r:id="rId17"/>
    <p:sldId id="265" r:id="rId18"/>
    <p:sldId id="269"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357" autoAdjust="0"/>
  </p:normalViewPr>
  <p:slideViewPr>
    <p:cSldViewPr snapToGrid="0">
      <p:cViewPr varScale="1">
        <p:scale>
          <a:sx n="140" d="100"/>
          <a:sy n="140" d="100"/>
        </p:scale>
        <p:origin x="144"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14AC06-EB72-4460-9593-A9D52ADA4A58}" type="doc">
      <dgm:prSet loTypeId="urn:microsoft.com/office/officeart/2005/8/layout/vList2" loCatId="list" qsTypeId="urn:microsoft.com/office/officeart/2005/8/quickstyle/3d2" qsCatId="3D" csTypeId="urn:microsoft.com/office/officeart/2005/8/colors/colorful5" csCatId="colorful" phldr="1"/>
      <dgm:spPr/>
      <dgm:t>
        <a:bodyPr/>
        <a:lstStyle/>
        <a:p>
          <a:endParaRPr lang="en-US"/>
        </a:p>
      </dgm:t>
    </dgm:pt>
    <dgm:pt modelId="{C65EB17F-CE78-4031-9A3D-570776688A96}">
      <dgm:prSet phldrT="[Text]"/>
      <dgm:spPr/>
      <dgm:t>
        <a:bodyPr/>
        <a:lstStyle/>
        <a:p>
          <a:pPr algn="ctr"/>
          <a:r>
            <a:rPr lang="en-US" dirty="0">
              <a:latin typeface="Arial Rounded MT Bold" panose="020F0704030504030204" pitchFamily="34" charset="0"/>
            </a:rPr>
            <a:t>Mid Florida Housing Partnership</a:t>
          </a:r>
        </a:p>
      </dgm:t>
    </dgm:pt>
    <dgm:pt modelId="{FAC750DE-6011-4552-BD60-2943E6BC4620}" type="parTrans" cxnId="{C4FF55D9-6890-40B1-A644-280538D2231A}">
      <dgm:prSet/>
      <dgm:spPr/>
      <dgm:t>
        <a:bodyPr/>
        <a:lstStyle/>
        <a:p>
          <a:endParaRPr lang="en-US"/>
        </a:p>
      </dgm:t>
    </dgm:pt>
    <dgm:pt modelId="{ECC5E4E3-3E29-4E36-8DED-B271D63D80ED}" type="sibTrans" cxnId="{C4FF55D9-6890-40B1-A644-280538D2231A}">
      <dgm:prSet/>
      <dgm:spPr/>
      <dgm:t>
        <a:bodyPr/>
        <a:lstStyle/>
        <a:p>
          <a:endParaRPr lang="en-US"/>
        </a:p>
      </dgm:t>
    </dgm:pt>
    <dgm:pt modelId="{5D056B2A-DA0E-49FB-85F5-54D34AB00E25}">
      <dgm:prSet phldrT="[Text]"/>
      <dgm:spPr/>
      <dgm:t>
        <a:bodyPr/>
        <a:lstStyle/>
        <a:p>
          <a:pPr algn="ctr">
            <a:spcAft>
              <a:spcPts val="0"/>
            </a:spcAft>
          </a:pPr>
          <a:r>
            <a:rPr lang="en-US" dirty="0">
              <a:latin typeface="Arial Rounded MT Bold" panose="020F0704030504030204" pitchFamily="34" charset="0"/>
            </a:rPr>
            <a:t>Guardian Community Services</a:t>
          </a:r>
          <a:r>
            <a:rPr lang="en-US" dirty="0">
              <a:latin typeface="Georgia" panose="02040502050405020303" pitchFamily="18" charset="0"/>
            </a:rPr>
            <a:t>	</a:t>
          </a:r>
        </a:p>
      </dgm:t>
    </dgm:pt>
    <dgm:pt modelId="{D6FAB77D-8B1A-427C-8C64-5FD900852855}" type="parTrans" cxnId="{B7A13BB6-7BE6-4B16-8396-4C9B3D19C226}">
      <dgm:prSet/>
      <dgm:spPr/>
      <dgm:t>
        <a:bodyPr/>
        <a:lstStyle/>
        <a:p>
          <a:endParaRPr lang="en-US"/>
        </a:p>
      </dgm:t>
    </dgm:pt>
    <dgm:pt modelId="{F2C246FC-C96B-47D6-818A-F94F8704C0C1}" type="sibTrans" cxnId="{B7A13BB6-7BE6-4B16-8396-4C9B3D19C226}">
      <dgm:prSet/>
      <dgm:spPr/>
      <dgm:t>
        <a:bodyPr/>
        <a:lstStyle/>
        <a:p>
          <a:endParaRPr lang="en-US"/>
        </a:p>
      </dgm:t>
    </dgm:pt>
    <dgm:pt modelId="{F58AF14B-FEA9-44A8-9E97-DC53EB572265}">
      <dgm:prSet phldrT="[Text]"/>
      <dgm:spPr/>
      <dgm:t>
        <a:bodyPr/>
        <a:lstStyle/>
        <a:p>
          <a:pPr algn="ctr"/>
          <a:r>
            <a:rPr lang="en-US" dirty="0">
              <a:latin typeface="Arial Rounded MT Bold" panose="020F0704030504030204" pitchFamily="34" charset="0"/>
            </a:rPr>
            <a:t>Housing and Urban Development</a:t>
          </a:r>
        </a:p>
      </dgm:t>
    </dgm:pt>
    <dgm:pt modelId="{6524D5B7-F6CF-420D-B3E1-5289CCA051C7}" type="parTrans" cxnId="{3125370F-8783-4CD5-9069-DC7371EFDE67}">
      <dgm:prSet/>
      <dgm:spPr/>
      <dgm:t>
        <a:bodyPr/>
        <a:lstStyle/>
        <a:p>
          <a:endParaRPr lang="en-US"/>
        </a:p>
      </dgm:t>
    </dgm:pt>
    <dgm:pt modelId="{DCF0D090-59A7-481B-AC5E-7BD942657BAE}" type="sibTrans" cxnId="{3125370F-8783-4CD5-9069-DC7371EFDE67}">
      <dgm:prSet/>
      <dgm:spPr/>
      <dgm:t>
        <a:bodyPr/>
        <a:lstStyle/>
        <a:p>
          <a:endParaRPr lang="en-US"/>
        </a:p>
      </dgm:t>
    </dgm:pt>
    <dgm:pt modelId="{513FA116-2C44-48F1-AE60-E066041E2D91}">
      <dgm:prSet phldrT="[Text]"/>
      <dgm:spPr/>
      <dgm:t>
        <a:bodyPr/>
        <a:lstStyle/>
        <a:p>
          <a:pPr algn="ctr"/>
          <a:r>
            <a:rPr lang="en-US" dirty="0">
              <a:latin typeface="Arial Rounded MT Bold" panose="020F0704030504030204" pitchFamily="34" charset="0"/>
            </a:rPr>
            <a:t>Qualified Applicants</a:t>
          </a:r>
        </a:p>
      </dgm:t>
    </dgm:pt>
    <dgm:pt modelId="{DD781FD6-100E-4EC4-9AA9-106F7ABB69C3}" type="parTrans" cxnId="{920480A7-7212-4FCF-8DAD-6EB5C9BDE23E}">
      <dgm:prSet/>
      <dgm:spPr/>
      <dgm:t>
        <a:bodyPr/>
        <a:lstStyle/>
        <a:p>
          <a:endParaRPr lang="en-US"/>
        </a:p>
      </dgm:t>
    </dgm:pt>
    <dgm:pt modelId="{0305F247-8254-47EE-B3A5-B410078744B1}" type="sibTrans" cxnId="{920480A7-7212-4FCF-8DAD-6EB5C9BDE23E}">
      <dgm:prSet/>
      <dgm:spPr/>
      <dgm:t>
        <a:bodyPr/>
        <a:lstStyle/>
        <a:p>
          <a:endParaRPr lang="en-US"/>
        </a:p>
      </dgm:t>
    </dgm:pt>
    <dgm:pt modelId="{576FC683-F0CA-4F6C-9FCD-791150C02286}">
      <dgm:prSet phldrT="[Text]"/>
      <dgm:spPr/>
      <dgm:t>
        <a:bodyPr/>
        <a:lstStyle/>
        <a:p>
          <a:pPr algn="ctr"/>
          <a:r>
            <a:rPr lang="en-US" dirty="0">
              <a:latin typeface="Arial Rounded MT Bold" panose="020F0704030504030204" pitchFamily="34" charset="0"/>
            </a:rPr>
            <a:t>Licensed Contractors</a:t>
          </a:r>
        </a:p>
      </dgm:t>
    </dgm:pt>
    <dgm:pt modelId="{1FBC4C7B-3ECF-44F1-9126-0BB6F48838F1}" type="parTrans" cxnId="{9D93A9F7-7E79-4AB4-A75C-15B3D358247E}">
      <dgm:prSet/>
      <dgm:spPr/>
      <dgm:t>
        <a:bodyPr/>
        <a:lstStyle/>
        <a:p>
          <a:endParaRPr lang="en-US"/>
        </a:p>
      </dgm:t>
    </dgm:pt>
    <dgm:pt modelId="{B70FBACF-1558-4AB0-8039-EFDD5984E96E}" type="sibTrans" cxnId="{9D93A9F7-7E79-4AB4-A75C-15B3D358247E}">
      <dgm:prSet/>
      <dgm:spPr/>
      <dgm:t>
        <a:bodyPr/>
        <a:lstStyle/>
        <a:p>
          <a:endParaRPr lang="en-US"/>
        </a:p>
      </dgm:t>
    </dgm:pt>
    <dgm:pt modelId="{393C96A3-C842-45CE-B0BD-41310DA22D33}">
      <dgm:prSet phldrT="[Text]"/>
      <dgm:spPr/>
      <dgm:t>
        <a:bodyPr/>
        <a:lstStyle/>
        <a:p>
          <a:pPr algn="ctr"/>
          <a:r>
            <a:rPr lang="en-US" dirty="0">
              <a:latin typeface="Arial Rounded MT Bold" panose="020F0704030504030204" pitchFamily="34" charset="0"/>
            </a:rPr>
            <a:t>Flagler County Housing Services </a:t>
          </a:r>
        </a:p>
      </dgm:t>
    </dgm:pt>
    <dgm:pt modelId="{669FAA54-7A48-4A5B-847F-1947C61EA9CB}" type="parTrans" cxnId="{FB78A821-A639-4F82-9CFC-2BEC9A9B4735}">
      <dgm:prSet/>
      <dgm:spPr/>
      <dgm:t>
        <a:bodyPr/>
        <a:lstStyle/>
        <a:p>
          <a:endParaRPr lang="en-US"/>
        </a:p>
      </dgm:t>
    </dgm:pt>
    <dgm:pt modelId="{89070CA1-F19F-4B0E-B51B-462E1C7F7D3C}" type="sibTrans" cxnId="{FB78A821-A639-4F82-9CFC-2BEC9A9B4735}">
      <dgm:prSet/>
      <dgm:spPr/>
      <dgm:t>
        <a:bodyPr/>
        <a:lstStyle/>
        <a:p>
          <a:endParaRPr lang="en-US"/>
        </a:p>
      </dgm:t>
    </dgm:pt>
    <dgm:pt modelId="{8A246645-82AE-4D4C-8505-5F7D82C01AA8}" type="pres">
      <dgm:prSet presAssocID="{8414AC06-EB72-4460-9593-A9D52ADA4A58}" presName="linear" presStyleCnt="0">
        <dgm:presLayoutVars>
          <dgm:animLvl val="lvl"/>
          <dgm:resizeHandles val="exact"/>
        </dgm:presLayoutVars>
      </dgm:prSet>
      <dgm:spPr/>
    </dgm:pt>
    <dgm:pt modelId="{52C57119-4897-4D09-80DD-C8B3872A46BE}" type="pres">
      <dgm:prSet presAssocID="{C65EB17F-CE78-4031-9A3D-570776688A96}" presName="parentText" presStyleLbl="node1" presStyleIdx="0" presStyleCnt="6" custLinFactNeighborX="-914" custLinFactNeighborY="-12545">
        <dgm:presLayoutVars>
          <dgm:chMax val="0"/>
          <dgm:bulletEnabled val="1"/>
        </dgm:presLayoutVars>
      </dgm:prSet>
      <dgm:spPr/>
    </dgm:pt>
    <dgm:pt modelId="{E4827A4A-51C3-41B0-8E04-C7E08F1C28D3}" type="pres">
      <dgm:prSet presAssocID="{ECC5E4E3-3E29-4E36-8DED-B271D63D80ED}" presName="spacer" presStyleCnt="0"/>
      <dgm:spPr/>
    </dgm:pt>
    <dgm:pt modelId="{7EB4C3C3-664C-4547-BB21-B1B84F74F517}" type="pres">
      <dgm:prSet presAssocID="{5D056B2A-DA0E-49FB-85F5-54D34AB00E25}" presName="parentText" presStyleLbl="node1" presStyleIdx="1" presStyleCnt="6">
        <dgm:presLayoutVars>
          <dgm:chMax val="0"/>
          <dgm:bulletEnabled val="1"/>
        </dgm:presLayoutVars>
      </dgm:prSet>
      <dgm:spPr/>
    </dgm:pt>
    <dgm:pt modelId="{998FC806-DD63-487B-A563-C69BE59BEAAA}" type="pres">
      <dgm:prSet presAssocID="{F2C246FC-C96B-47D6-818A-F94F8704C0C1}" presName="spacer" presStyleCnt="0"/>
      <dgm:spPr/>
    </dgm:pt>
    <dgm:pt modelId="{859202DA-29F8-451F-91EF-190CDE262230}" type="pres">
      <dgm:prSet presAssocID="{F58AF14B-FEA9-44A8-9E97-DC53EB572265}" presName="parentText" presStyleLbl="node1" presStyleIdx="2" presStyleCnt="6" custLinFactNeighborX="1647" custLinFactNeighborY="-41709">
        <dgm:presLayoutVars>
          <dgm:chMax val="0"/>
          <dgm:bulletEnabled val="1"/>
        </dgm:presLayoutVars>
      </dgm:prSet>
      <dgm:spPr/>
    </dgm:pt>
    <dgm:pt modelId="{DD9D9C31-AB2B-4032-B719-26A0230A4D4B}" type="pres">
      <dgm:prSet presAssocID="{DCF0D090-59A7-481B-AC5E-7BD942657BAE}" presName="spacer" presStyleCnt="0"/>
      <dgm:spPr/>
    </dgm:pt>
    <dgm:pt modelId="{0C8C4D3F-F8E2-464C-AB57-E7C5FE1938DC}" type="pres">
      <dgm:prSet presAssocID="{513FA116-2C44-48F1-AE60-E066041E2D91}" presName="parentText" presStyleLbl="node1" presStyleIdx="3" presStyleCnt="6" custLinFactNeighborX="0" custLinFactNeighborY="-4">
        <dgm:presLayoutVars>
          <dgm:chMax val="0"/>
          <dgm:bulletEnabled val="1"/>
        </dgm:presLayoutVars>
      </dgm:prSet>
      <dgm:spPr/>
    </dgm:pt>
    <dgm:pt modelId="{8ABF2174-FB43-4737-92F5-6DC3BA941A59}" type="pres">
      <dgm:prSet presAssocID="{0305F247-8254-47EE-B3A5-B410078744B1}" presName="spacer" presStyleCnt="0"/>
      <dgm:spPr/>
    </dgm:pt>
    <dgm:pt modelId="{531C1D41-9238-4A7B-A0A1-85C6DBE51E9E}" type="pres">
      <dgm:prSet presAssocID="{576FC683-F0CA-4F6C-9FCD-791150C02286}" presName="parentText" presStyleLbl="node1" presStyleIdx="4" presStyleCnt="6">
        <dgm:presLayoutVars>
          <dgm:chMax val="0"/>
          <dgm:bulletEnabled val="1"/>
        </dgm:presLayoutVars>
      </dgm:prSet>
      <dgm:spPr/>
    </dgm:pt>
    <dgm:pt modelId="{EFE7F2B4-C295-44C3-9338-EA03E53B4AE2}" type="pres">
      <dgm:prSet presAssocID="{B70FBACF-1558-4AB0-8039-EFDD5984E96E}" presName="spacer" presStyleCnt="0"/>
      <dgm:spPr/>
    </dgm:pt>
    <dgm:pt modelId="{7B560C1B-CF99-4478-B358-CAA33D7FC679}" type="pres">
      <dgm:prSet presAssocID="{393C96A3-C842-45CE-B0BD-41310DA22D33}" presName="parentText" presStyleLbl="node1" presStyleIdx="5" presStyleCnt="6">
        <dgm:presLayoutVars>
          <dgm:chMax val="0"/>
          <dgm:bulletEnabled val="1"/>
        </dgm:presLayoutVars>
      </dgm:prSet>
      <dgm:spPr/>
    </dgm:pt>
  </dgm:ptLst>
  <dgm:cxnLst>
    <dgm:cxn modelId="{3125370F-8783-4CD5-9069-DC7371EFDE67}" srcId="{8414AC06-EB72-4460-9593-A9D52ADA4A58}" destId="{F58AF14B-FEA9-44A8-9E97-DC53EB572265}" srcOrd="2" destOrd="0" parTransId="{6524D5B7-F6CF-420D-B3E1-5289CCA051C7}" sibTransId="{DCF0D090-59A7-481B-AC5E-7BD942657BAE}"/>
    <dgm:cxn modelId="{AD89D312-E43C-47F0-95F9-C9D14D3D29F9}" type="presOf" srcId="{F58AF14B-FEA9-44A8-9E97-DC53EB572265}" destId="{859202DA-29F8-451F-91EF-190CDE262230}" srcOrd="0" destOrd="0" presId="urn:microsoft.com/office/officeart/2005/8/layout/vList2"/>
    <dgm:cxn modelId="{FB78A821-A639-4F82-9CFC-2BEC9A9B4735}" srcId="{8414AC06-EB72-4460-9593-A9D52ADA4A58}" destId="{393C96A3-C842-45CE-B0BD-41310DA22D33}" srcOrd="5" destOrd="0" parTransId="{669FAA54-7A48-4A5B-847F-1947C61EA9CB}" sibTransId="{89070CA1-F19F-4B0E-B51B-462E1C7F7D3C}"/>
    <dgm:cxn modelId="{45D85C9E-4AA9-4F16-8E71-A9E996D985D4}" type="presOf" srcId="{576FC683-F0CA-4F6C-9FCD-791150C02286}" destId="{531C1D41-9238-4A7B-A0A1-85C6DBE51E9E}" srcOrd="0" destOrd="0" presId="urn:microsoft.com/office/officeart/2005/8/layout/vList2"/>
    <dgm:cxn modelId="{C5DC64A1-53ED-40EF-9C18-2C20B10F15A8}" type="presOf" srcId="{513FA116-2C44-48F1-AE60-E066041E2D91}" destId="{0C8C4D3F-F8E2-464C-AB57-E7C5FE1938DC}" srcOrd="0" destOrd="0" presId="urn:microsoft.com/office/officeart/2005/8/layout/vList2"/>
    <dgm:cxn modelId="{0B6670A7-661E-46B9-93AA-695167658BA9}" type="presOf" srcId="{393C96A3-C842-45CE-B0BD-41310DA22D33}" destId="{7B560C1B-CF99-4478-B358-CAA33D7FC679}" srcOrd="0" destOrd="0" presId="urn:microsoft.com/office/officeart/2005/8/layout/vList2"/>
    <dgm:cxn modelId="{920480A7-7212-4FCF-8DAD-6EB5C9BDE23E}" srcId="{8414AC06-EB72-4460-9593-A9D52ADA4A58}" destId="{513FA116-2C44-48F1-AE60-E066041E2D91}" srcOrd="3" destOrd="0" parTransId="{DD781FD6-100E-4EC4-9AA9-106F7ABB69C3}" sibTransId="{0305F247-8254-47EE-B3A5-B410078744B1}"/>
    <dgm:cxn modelId="{CC5762B2-0928-4BC6-A707-FC4B3A0BB818}" type="presOf" srcId="{5D056B2A-DA0E-49FB-85F5-54D34AB00E25}" destId="{7EB4C3C3-664C-4547-BB21-B1B84F74F517}" srcOrd="0" destOrd="0" presId="urn:microsoft.com/office/officeart/2005/8/layout/vList2"/>
    <dgm:cxn modelId="{B7A13BB6-7BE6-4B16-8396-4C9B3D19C226}" srcId="{8414AC06-EB72-4460-9593-A9D52ADA4A58}" destId="{5D056B2A-DA0E-49FB-85F5-54D34AB00E25}" srcOrd="1" destOrd="0" parTransId="{D6FAB77D-8B1A-427C-8C64-5FD900852855}" sibTransId="{F2C246FC-C96B-47D6-818A-F94F8704C0C1}"/>
    <dgm:cxn modelId="{B8F580D1-569A-4DE9-B394-8030612E53E6}" type="presOf" srcId="{C65EB17F-CE78-4031-9A3D-570776688A96}" destId="{52C57119-4897-4D09-80DD-C8B3872A46BE}" srcOrd="0" destOrd="0" presId="urn:microsoft.com/office/officeart/2005/8/layout/vList2"/>
    <dgm:cxn modelId="{C4FF55D9-6890-40B1-A644-280538D2231A}" srcId="{8414AC06-EB72-4460-9593-A9D52ADA4A58}" destId="{C65EB17F-CE78-4031-9A3D-570776688A96}" srcOrd="0" destOrd="0" parTransId="{FAC750DE-6011-4552-BD60-2943E6BC4620}" sibTransId="{ECC5E4E3-3E29-4E36-8DED-B271D63D80ED}"/>
    <dgm:cxn modelId="{1025CBDC-72FC-4D2E-AA8A-AF33A125C956}" type="presOf" srcId="{8414AC06-EB72-4460-9593-A9D52ADA4A58}" destId="{8A246645-82AE-4D4C-8505-5F7D82C01AA8}" srcOrd="0" destOrd="0" presId="urn:microsoft.com/office/officeart/2005/8/layout/vList2"/>
    <dgm:cxn modelId="{9D93A9F7-7E79-4AB4-A75C-15B3D358247E}" srcId="{8414AC06-EB72-4460-9593-A9D52ADA4A58}" destId="{576FC683-F0CA-4F6C-9FCD-791150C02286}" srcOrd="4" destOrd="0" parTransId="{1FBC4C7B-3ECF-44F1-9126-0BB6F48838F1}" sibTransId="{B70FBACF-1558-4AB0-8039-EFDD5984E96E}"/>
    <dgm:cxn modelId="{CBD118AB-6072-4558-B335-AF2DD4F884FD}" type="presParOf" srcId="{8A246645-82AE-4D4C-8505-5F7D82C01AA8}" destId="{52C57119-4897-4D09-80DD-C8B3872A46BE}" srcOrd="0" destOrd="0" presId="urn:microsoft.com/office/officeart/2005/8/layout/vList2"/>
    <dgm:cxn modelId="{48E3C83F-508E-4EEE-9A5E-CA6A6967A012}" type="presParOf" srcId="{8A246645-82AE-4D4C-8505-5F7D82C01AA8}" destId="{E4827A4A-51C3-41B0-8E04-C7E08F1C28D3}" srcOrd="1" destOrd="0" presId="urn:microsoft.com/office/officeart/2005/8/layout/vList2"/>
    <dgm:cxn modelId="{4C120633-F500-4074-B30C-53B1B898FE8A}" type="presParOf" srcId="{8A246645-82AE-4D4C-8505-5F7D82C01AA8}" destId="{7EB4C3C3-664C-4547-BB21-B1B84F74F517}" srcOrd="2" destOrd="0" presId="urn:microsoft.com/office/officeart/2005/8/layout/vList2"/>
    <dgm:cxn modelId="{71368498-0175-4F20-B333-68513F5B9729}" type="presParOf" srcId="{8A246645-82AE-4D4C-8505-5F7D82C01AA8}" destId="{998FC806-DD63-487B-A563-C69BE59BEAAA}" srcOrd="3" destOrd="0" presId="urn:microsoft.com/office/officeart/2005/8/layout/vList2"/>
    <dgm:cxn modelId="{672DCE2A-3862-4E86-A9FB-83CB64B34884}" type="presParOf" srcId="{8A246645-82AE-4D4C-8505-5F7D82C01AA8}" destId="{859202DA-29F8-451F-91EF-190CDE262230}" srcOrd="4" destOrd="0" presId="urn:microsoft.com/office/officeart/2005/8/layout/vList2"/>
    <dgm:cxn modelId="{14B00006-BC46-4EDA-A40B-7FF129D62709}" type="presParOf" srcId="{8A246645-82AE-4D4C-8505-5F7D82C01AA8}" destId="{DD9D9C31-AB2B-4032-B719-26A0230A4D4B}" srcOrd="5" destOrd="0" presId="urn:microsoft.com/office/officeart/2005/8/layout/vList2"/>
    <dgm:cxn modelId="{E2987818-E6BB-4817-9659-5D3734D41903}" type="presParOf" srcId="{8A246645-82AE-4D4C-8505-5F7D82C01AA8}" destId="{0C8C4D3F-F8E2-464C-AB57-E7C5FE1938DC}" srcOrd="6" destOrd="0" presId="urn:microsoft.com/office/officeart/2005/8/layout/vList2"/>
    <dgm:cxn modelId="{B933C1E7-FEC3-4219-AD5B-8A456020B271}" type="presParOf" srcId="{8A246645-82AE-4D4C-8505-5F7D82C01AA8}" destId="{8ABF2174-FB43-4737-92F5-6DC3BA941A59}" srcOrd="7" destOrd="0" presId="urn:microsoft.com/office/officeart/2005/8/layout/vList2"/>
    <dgm:cxn modelId="{823321C1-22DD-4671-A0BA-3C1A05E83DA1}" type="presParOf" srcId="{8A246645-82AE-4D4C-8505-5F7D82C01AA8}" destId="{531C1D41-9238-4A7B-A0A1-85C6DBE51E9E}" srcOrd="8" destOrd="0" presId="urn:microsoft.com/office/officeart/2005/8/layout/vList2"/>
    <dgm:cxn modelId="{930B543D-2E1E-4C24-9FE9-827FDC268B42}" type="presParOf" srcId="{8A246645-82AE-4D4C-8505-5F7D82C01AA8}" destId="{EFE7F2B4-C295-44C3-9338-EA03E53B4AE2}" srcOrd="9" destOrd="0" presId="urn:microsoft.com/office/officeart/2005/8/layout/vList2"/>
    <dgm:cxn modelId="{3BE1059D-ADC6-464F-A9D8-514C7DF53C41}" type="presParOf" srcId="{8A246645-82AE-4D4C-8505-5F7D82C01AA8}" destId="{7B560C1B-CF99-4478-B358-CAA33D7FC67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CA02F3-E292-4778-AE7D-AA50148E0EE6}" type="doc">
      <dgm:prSet loTypeId="urn:microsoft.com/office/officeart/2005/8/layout/list1" loCatId="list" qsTypeId="urn:microsoft.com/office/officeart/2005/8/quickstyle/3d3" qsCatId="3D" csTypeId="urn:microsoft.com/office/officeart/2005/8/colors/colorful5" csCatId="colorful" phldr="1"/>
      <dgm:spPr/>
      <dgm:t>
        <a:bodyPr/>
        <a:lstStyle/>
        <a:p>
          <a:endParaRPr lang="en-US"/>
        </a:p>
      </dgm:t>
    </dgm:pt>
    <dgm:pt modelId="{D553DE23-A781-41D9-A32B-F9D46D722E7B}">
      <dgm:prSet custT="1"/>
      <dgm:spPr/>
      <dgm:t>
        <a:bodyPr/>
        <a:lstStyle/>
        <a:p>
          <a:r>
            <a:rPr lang="en-US" sz="2800" b="1" dirty="0">
              <a:latin typeface="Arial" panose="020B0604020202020204" pitchFamily="34" charset="0"/>
              <a:cs typeface="Arial" panose="020B0604020202020204" pitchFamily="34" charset="0"/>
            </a:rPr>
            <a:t>1st</a:t>
          </a:r>
        </a:p>
      </dgm:t>
    </dgm:pt>
    <dgm:pt modelId="{EFC4D7E2-8C79-439D-B5CA-152F230C5231}" type="parTrans" cxnId="{12678BED-AA8B-4639-B33C-CA6384014683}">
      <dgm:prSet/>
      <dgm:spPr/>
      <dgm:t>
        <a:bodyPr/>
        <a:lstStyle/>
        <a:p>
          <a:endParaRPr lang="en-US"/>
        </a:p>
      </dgm:t>
    </dgm:pt>
    <dgm:pt modelId="{F65DBF42-EBF1-49C8-B048-3A737B664CE9}" type="sibTrans" cxnId="{12678BED-AA8B-4639-B33C-CA6384014683}">
      <dgm:prSet/>
      <dgm:spPr/>
      <dgm:t>
        <a:bodyPr/>
        <a:lstStyle/>
        <a:p>
          <a:endParaRPr lang="en-US"/>
        </a:p>
      </dgm:t>
    </dgm:pt>
    <dgm:pt modelId="{7AA326FB-DA91-4D8D-A26D-47463F1473C3}">
      <dgm:prSet/>
      <dgm:spPr/>
      <dgm:t>
        <a:bodyPr/>
        <a:lstStyle/>
        <a:p>
          <a:r>
            <a:rPr lang="en-US" b="1" dirty="0">
              <a:latin typeface="Arial" panose="020B0604020202020204" pitchFamily="34" charset="0"/>
              <a:cs typeface="Arial" panose="020B0604020202020204" pitchFamily="34" charset="0"/>
            </a:rPr>
            <a:t>Home must be a Single-Family Home located within incorporated City limits of Palm Coast.</a:t>
          </a:r>
        </a:p>
      </dgm:t>
    </dgm:pt>
    <dgm:pt modelId="{35BEF642-0B6E-47B9-867D-EE15E14D76B5}" type="parTrans" cxnId="{CE2E0F2A-864A-455B-8A24-2FF00E3E6468}">
      <dgm:prSet/>
      <dgm:spPr/>
      <dgm:t>
        <a:bodyPr/>
        <a:lstStyle/>
        <a:p>
          <a:endParaRPr lang="en-US"/>
        </a:p>
      </dgm:t>
    </dgm:pt>
    <dgm:pt modelId="{E71FD417-50F9-4FAF-BFF9-4417826D4625}" type="sibTrans" cxnId="{CE2E0F2A-864A-455B-8A24-2FF00E3E6468}">
      <dgm:prSet/>
      <dgm:spPr/>
      <dgm:t>
        <a:bodyPr/>
        <a:lstStyle/>
        <a:p>
          <a:endParaRPr lang="en-US"/>
        </a:p>
      </dgm:t>
    </dgm:pt>
    <dgm:pt modelId="{7B02BCC8-0BC4-48E4-B8BC-57FDD910DEF9}">
      <dgm:prSet custT="1"/>
      <dgm:spPr/>
      <dgm:t>
        <a:bodyPr/>
        <a:lstStyle/>
        <a:p>
          <a:r>
            <a:rPr lang="en-US" sz="2800" b="1" dirty="0">
              <a:latin typeface="Arial" panose="020B0604020202020204" pitchFamily="34" charset="0"/>
              <a:cs typeface="Arial" panose="020B0604020202020204" pitchFamily="34" charset="0"/>
            </a:rPr>
            <a:t>2nd</a:t>
          </a:r>
        </a:p>
      </dgm:t>
    </dgm:pt>
    <dgm:pt modelId="{45934547-E74D-4013-AB2D-3BEBC8961DC9}" type="parTrans" cxnId="{4502FAAC-C296-41FF-BE0F-7F33977CB697}">
      <dgm:prSet/>
      <dgm:spPr/>
      <dgm:t>
        <a:bodyPr/>
        <a:lstStyle/>
        <a:p>
          <a:endParaRPr lang="en-US"/>
        </a:p>
      </dgm:t>
    </dgm:pt>
    <dgm:pt modelId="{A7B48F3D-F886-41F3-8059-4805DA29CA74}" type="sibTrans" cxnId="{4502FAAC-C296-41FF-BE0F-7F33977CB697}">
      <dgm:prSet/>
      <dgm:spPr/>
      <dgm:t>
        <a:bodyPr/>
        <a:lstStyle/>
        <a:p>
          <a:endParaRPr lang="en-US"/>
        </a:p>
      </dgm:t>
    </dgm:pt>
    <dgm:pt modelId="{B00612EF-ADE3-46CC-A832-DA9A82814342}">
      <dgm:prSet/>
      <dgm:spPr/>
      <dgm:t>
        <a:bodyPr/>
        <a:lstStyle/>
        <a:p>
          <a:r>
            <a:rPr lang="en-US" b="1" dirty="0">
              <a:latin typeface="Arial" panose="020B0604020202020204" pitchFamily="34" charset="0"/>
              <a:cs typeface="Arial" panose="020B0604020202020204" pitchFamily="34" charset="0"/>
            </a:rPr>
            <a:t>Homes must be free of delinquent liens as indicated by the Title Search other than conventional mortgages. </a:t>
          </a:r>
        </a:p>
      </dgm:t>
    </dgm:pt>
    <dgm:pt modelId="{9787CA42-7BD0-47A2-B768-F0161053681B}" type="parTrans" cxnId="{D4AA9F36-FCE9-4132-B10F-1A17C96C1442}">
      <dgm:prSet/>
      <dgm:spPr/>
      <dgm:t>
        <a:bodyPr/>
        <a:lstStyle/>
        <a:p>
          <a:endParaRPr lang="en-US"/>
        </a:p>
      </dgm:t>
    </dgm:pt>
    <dgm:pt modelId="{33D527D1-D128-41E4-ADF8-9F466F6FEC35}" type="sibTrans" cxnId="{D4AA9F36-FCE9-4132-B10F-1A17C96C1442}">
      <dgm:prSet/>
      <dgm:spPr/>
      <dgm:t>
        <a:bodyPr/>
        <a:lstStyle/>
        <a:p>
          <a:endParaRPr lang="en-US"/>
        </a:p>
      </dgm:t>
    </dgm:pt>
    <dgm:pt modelId="{A62CE1DC-3C8D-4711-BA10-6C654BB1E151}">
      <dgm:prSet custT="1"/>
      <dgm:spPr/>
      <dgm:t>
        <a:bodyPr/>
        <a:lstStyle/>
        <a:p>
          <a:r>
            <a:rPr lang="en-US" sz="2800" b="1" dirty="0">
              <a:latin typeface="Arial" panose="020B0604020202020204" pitchFamily="34" charset="0"/>
              <a:cs typeface="Arial" panose="020B0604020202020204" pitchFamily="34" charset="0"/>
            </a:rPr>
            <a:t>3rd</a:t>
          </a:r>
        </a:p>
      </dgm:t>
    </dgm:pt>
    <dgm:pt modelId="{7B86E178-AEFD-440E-9B1E-E09186E6EF3D}" type="parTrans" cxnId="{45793B05-0190-4525-A9FF-26F26CF2E8B0}">
      <dgm:prSet/>
      <dgm:spPr/>
      <dgm:t>
        <a:bodyPr/>
        <a:lstStyle/>
        <a:p>
          <a:endParaRPr lang="en-US"/>
        </a:p>
      </dgm:t>
    </dgm:pt>
    <dgm:pt modelId="{C5B6A964-6955-442A-A4CE-D08A986E0772}" type="sibTrans" cxnId="{45793B05-0190-4525-A9FF-26F26CF2E8B0}">
      <dgm:prSet/>
      <dgm:spPr/>
      <dgm:t>
        <a:bodyPr/>
        <a:lstStyle/>
        <a:p>
          <a:endParaRPr lang="en-US"/>
        </a:p>
      </dgm:t>
    </dgm:pt>
    <dgm:pt modelId="{E54F4533-B8FB-4836-B19D-49D8B4352B51}">
      <dgm:prSet/>
      <dgm:spPr/>
      <dgm:t>
        <a:bodyPr/>
        <a:lstStyle/>
        <a:p>
          <a:r>
            <a:rPr lang="en-US" b="1" dirty="0">
              <a:latin typeface="Arial" panose="020B0604020202020204" pitchFamily="34" charset="0"/>
              <a:cs typeface="Arial" panose="020B0604020202020204" pitchFamily="34" charset="0"/>
            </a:rPr>
            <a:t>Home must be primary residence and owner occupied for one year prior to application.</a:t>
          </a:r>
        </a:p>
      </dgm:t>
    </dgm:pt>
    <dgm:pt modelId="{69D9DDAA-89BD-4347-A0F1-895F75FAB08D}" type="parTrans" cxnId="{FC182449-8E03-4877-BF3B-AC4A23B562FE}">
      <dgm:prSet/>
      <dgm:spPr/>
      <dgm:t>
        <a:bodyPr/>
        <a:lstStyle/>
        <a:p>
          <a:endParaRPr lang="en-US"/>
        </a:p>
      </dgm:t>
    </dgm:pt>
    <dgm:pt modelId="{203C118C-2314-42E4-A6A5-1155DC2FAB58}" type="sibTrans" cxnId="{FC182449-8E03-4877-BF3B-AC4A23B562FE}">
      <dgm:prSet/>
      <dgm:spPr/>
      <dgm:t>
        <a:bodyPr/>
        <a:lstStyle/>
        <a:p>
          <a:endParaRPr lang="en-US"/>
        </a:p>
      </dgm:t>
    </dgm:pt>
    <dgm:pt modelId="{5FACBAF6-793D-405E-9175-B4FCD3D0CD11}" type="pres">
      <dgm:prSet presAssocID="{42CA02F3-E292-4778-AE7D-AA50148E0EE6}" presName="linear" presStyleCnt="0">
        <dgm:presLayoutVars>
          <dgm:dir/>
          <dgm:animLvl val="lvl"/>
          <dgm:resizeHandles val="exact"/>
        </dgm:presLayoutVars>
      </dgm:prSet>
      <dgm:spPr/>
    </dgm:pt>
    <dgm:pt modelId="{579179C6-0BBA-45EB-951C-9DAE9E47329E}" type="pres">
      <dgm:prSet presAssocID="{D553DE23-A781-41D9-A32B-F9D46D722E7B}" presName="parentLin" presStyleCnt="0"/>
      <dgm:spPr/>
    </dgm:pt>
    <dgm:pt modelId="{BD64B659-D2C3-48F8-852E-05151A6EC7FE}" type="pres">
      <dgm:prSet presAssocID="{D553DE23-A781-41D9-A32B-F9D46D722E7B}" presName="parentLeftMargin" presStyleLbl="node1" presStyleIdx="0" presStyleCnt="3"/>
      <dgm:spPr/>
    </dgm:pt>
    <dgm:pt modelId="{F0DDC4B3-67D4-4CC7-94D0-0EA17A86C494}" type="pres">
      <dgm:prSet presAssocID="{D553DE23-A781-41D9-A32B-F9D46D722E7B}" presName="parentText" presStyleLbl="node1" presStyleIdx="0" presStyleCnt="3">
        <dgm:presLayoutVars>
          <dgm:chMax val="0"/>
          <dgm:bulletEnabled val="1"/>
        </dgm:presLayoutVars>
      </dgm:prSet>
      <dgm:spPr/>
    </dgm:pt>
    <dgm:pt modelId="{2206B859-D284-4BB5-98BA-9ADE3A6C2B42}" type="pres">
      <dgm:prSet presAssocID="{D553DE23-A781-41D9-A32B-F9D46D722E7B}" presName="negativeSpace" presStyleCnt="0"/>
      <dgm:spPr/>
    </dgm:pt>
    <dgm:pt modelId="{0210CA35-8F1C-4614-81E6-B665882308D7}" type="pres">
      <dgm:prSet presAssocID="{D553DE23-A781-41D9-A32B-F9D46D722E7B}" presName="childText" presStyleLbl="conFgAcc1" presStyleIdx="0" presStyleCnt="3">
        <dgm:presLayoutVars>
          <dgm:bulletEnabled val="1"/>
        </dgm:presLayoutVars>
      </dgm:prSet>
      <dgm:spPr/>
    </dgm:pt>
    <dgm:pt modelId="{D6BEEB59-A196-4578-A43F-73676E01A7B8}" type="pres">
      <dgm:prSet presAssocID="{F65DBF42-EBF1-49C8-B048-3A737B664CE9}" presName="spaceBetweenRectangles" presStyleCnt="0"/>
      <dgm:spPr/>
    </dgm:pt>
    <dgm:pt modelId="{AD777F7F-D209-4A0F-BC3A-35872478F2F4}" type="pres">
      <dgm:prSet presAssocID="{7B02BCC8-0BC4-48E4-B8BC-57FDD910DEF9}" presName="parentLin" presStyleCnt="0"/>
      <dgm:spPr/>
    </dgm:pt>
    <dgm:pt modelId="{9663FE0B-29F4-4F5E-95A7-ACCF9A973648}" type="pres">
      <dgm:prSet presAssocID="{7B02BCC8-0BC4-48E4-B8BC-57FDD910DEF9}" presName="parentLeftMargin" presStyleLbl="node1" presStyleIdx="0" presStyleCnt="3"/>
      <dgm:spPr/>
    </dgm:pt>
    <dgm:pt modelId="{19158F05-26D2-4A01-9C32-43B46C70C881}" type="pres">
      <dgm:prSet presAssocID="{7B02BCC8-0BC4-48E4-B8BC-57FDD910DEF9}" presName="parentText" presStyleLbl="node1" presStyleIdx="1" presStyleCnt="3" custLinFactNeighborX="-8365" custLinFactNeighborY="-3512">
        <dgm:presLayoutVars>
          <dgm:chMax val="0"/>
          <dgm:bulletEnabled val="1"/>
        </dgm:presLayoutVars>
      </dgm:prSet>
      <dgm:spPr/>
    </dgm:pt>
    <dgm:pt modelId="{CE05B2B4-DA7C-40AF-92AA-7D282EE490FD}" type="pres">
      <dgm:prSet presAssocID="{7B02BCC8-0BC4-48E4-B8BC-57FDD910DEF9}" presName="negativeSpace" presStyleCnt="0"/>
      <dgm:spPr/>
    </dgm:pt>
    <dgm:pt modelId="{8B3AA9C1-FBE7-48AF-B0BD-5DBC96D8E217}" type="pres">
      <dgm:prSet presAssocID="{7B02BCC8-0BC4-48E4-B8BC-57FDD910DEF9}" presName="childText" presStyleLbl="conFgAcc1" presStyleIdx="1" presStyleCnt="3">
        <dgm:presLayoutVars>
          <dgm:bulletEnabled val="1"/>
        </dgm:presLayoutVars>
      </dgm:prSet>
      <dgm:spPr/>
    </dgm:pt>
    <dgm:pt modelId="{263CD7D0-A061-47B9-A877-06E0B0842A1D}" type="pres">
      <dgm:prSet presAssocID="{A7B48F3D-F886-41F3-8059-4805DA29CA74}" presName="spaceBetweenRectangles" presStyleCnt="0"/>
      <dgm:spPr/>
    </dgm:pt>
    <dgm:pt modelId="{5A63B6B0-81A6-445C-B463-21EF62510E6C}" type="pres">
      <dgm:prSet presAssocID="{A62CE1DC-3C8D-4711-BA10-6C654BB1E151}" presName="parentLin" presStyleCnt="0"/>
      <dgm:spPr/>
    </dgm:pt>
    <dgm:pt modelId="{2AC0C947-82E3-44FD-A446-833E059C6B5B}" type="pres">
      <dgm:prSet presAssocID="{A62CE1DC-3C8D-4711-BA10-6C654BB1E151}" presName="parentLeftMargin" presStyleLbl="node1" presStyleIdx="1" presStyleCnt="3"/>
      <dgm:spPr/>
    </dgm:pt>
    <dgm:pt modelId="{DE7EBFFB-DCA1-49A7-A6F1-E98DF256B1B4}" type="pres">
      <dgm:prSet presAssocID="{A62CE1DC-3C8D-4711-BA10-6C654BB1E151}" presName="parentText" presStyleLbl="node1" presStyleIdx="2" presStyleCnt="3" custLinFactNeighborX="-8116" custLinFactNeighborY="-3228">
        <dgm:presLayoutVars>
          <dgm:chMax val="0"/>
          <dgm:bulletEnabled val="1"/>
        </dgm:presLayoutVars>
      </dgm:prSet>
      <dgm:spPr/>
    </dgm:pt>
    <dgm:pt modelId="{DBADCC40-3FE8-4587-8F34-10B9B0AA190C}" type="pres">
      <dgm:prSet presAssocID="{A62CE1DC-3C8D-4711-BA10-6C654BB1E151}" presName="negativeSpace" presStyleCnt="0"/>
      <dgm:spPr/>
    </dgm:pt>
    <dgm:pt modelId="{D80E3250-6C1A-4D96-BD70-F689E2E2B2DB}" type="pres">
      <dgm:prSet presAssocID="{A62CE1DC-3C8D-4711-BA10-6C654BB1E151}" presName="childText" presStyleLbl="conFgAcc1" presStyleIdx="2" presStyleCnt="3">
        <dgm:presLayoutVars>
          <dgm:bulletEnabled val="1"/>
        </dgm:presLayoutVars>
      </dgm:prSet>
      <dgm:spPr/>
    </dgm:pt>
  </dgm:ptLst>
  <dgm:cxnLst>
    <dgm:cxn modelId="{9D401D00-AA5A-4293-A93C-793F844D098A}" type="presOf" srcId="{D553DE23-A781-41D9-A32B-F9D46D722E7B}" destId="{BD64B659-D2C3-48F8-852E-05151A6EC7FE}" srcOrd="0" destOrd="0" presId="urn:microsoft.com/office/officeart/2005/8/layout/list1"/>
    <dgm:cxn modelId="{45793B05-0190-4525-A9FF-26F26CF2E8B0}" srcId="{42CA02F3-E292-4778-AE7D-AA50148E0EE6}" destId="{A62CE1DC-3C8D-4711-BA10-6C654BB1E151}" srcOrd="2" destOrd="0" parTransId="{7B86E178-AEFD-440E-9B1E-E09186E6EF3D}" sibTransId="{C5B6A964-6955-442A-A4CE-D08A986E0772}"/>
    <dgm:cxn modelId="{659BBE0B-A102-407C-908A-AFFCD60DAFC8}" type="presOf" srcId="{D553DE23-A781-41D9-A32B-F9D46D722E7B}" destId="{F0DDC4B3-67D4-4CC7-94D0-0EA17A86C494}" srcOrd="1" destOrd="0" presId="urn:microsoft.com/office/officeart/2005/8/layout/list1"/>
    <dgm:cxn modelId="{CE2E0F2A-864A-455B-8A24-2FF00E3E6468}" srcId="{D553DE23-A781-41D9-A32B-F9D46D722E7B}" destId="{7AA326FB-DA91-4D8D-A26D-47463F1473C3}" srcOrd="0" destOrd="0" parTransId="{35BEF642-0B6E-47B9-867D-EE15E14D76B5}" sibTransId="{E71FD417-50F9-4FAF-BFF9-4417826D4625}"/>
    <dgm:cxn modelId="{A2B70934-CA29-474B-AD1C-437B22B06328}" type="presOf" srcId="{B00612EF-ADE3-46CC-A832-DA9A82814342}" destId="{8B3AA9C1-FBE7-48AF-B0BD-5DBC96D8E217}" srcOrd="0" destOrd="0" presId="urn:microsoft.com/office/officeart/2005/8/layout/list1"/>
    <dgm:cxn modelId="{D4AA9F36-FCE9-4132-B10F-1A17C96C1442}" srcId="{7B02BCC8-0BC4-48E4-B8BC-57FDD910DEF9}" destId="{B00612EF-ADE3-46CC-A832-DA9A82814342}" srcOrd="0" destOrd="0" parTransId="{9787CA42-7BD0-47A2-B768-F0161053681B}" sibTransId="{33D527D1-D128-41E4-ADF8-9F466F6FEC35}"/>
    <dgm:cxn modelId="{B382CB5F-495D-4D5B-8175-86A09E36BB8B}" type="presOf" srcId="{42CA02F3-E292-4778-AE7D-AA50148E0EE6}" destId="{5FACBAF6-793D-405E-9175-B4FCD3D0CD11}" srcOrd="0" destOrd="0" presId="urn:microsoft.com/office/officeart/2005/8/layout/list1"/>
    <dgm:cxn modelId="{26D16D65-809E-46B3-8B7B-DDD946C58217}" type="presOf" srcId="{7B02BCC8-0BC4-48E4-B8BC-57FDD910DEF9}" destId="{9663FE0B-29F4-4F5E-95A7-ACCF9A973648}" srcOrd="0" destOrd="0" presId="urn:microsoft.com/office/officeart/2005/8/layout/list1"/>
    <dgm:cxn modelId="{62A0E246-E384-46C0-8DF5-5753320F5B7B}" type="presOf" srcId="{A62CE1DC-3C8D-4711-BA10-6C654BB1E151}" destId="{2AC0C947-82E3-44FD-A446-833E059C6B5B}" srcOrd="0" destOrd="0" presId="urn:microsoft.com/office/officeart/2005/8/layout/list1"/>
    <dgm:cxn modelId="{FC182449-8E03-4877-BF3B-AC4A23B562FE}" srcId="{A62CE1DC-3C8D-4711-BA10-6C654BB1E151}" destId="{E54F4533-B8FB-4836-B19D-49D8B4352B51}" srcOrd="0" destOrd="0" parTransId="{69D9DDAA-89BD-4347-A0F1-895F75FAB08D}" sibTransId="{203C118C-2314-42E4-A6A5-1155DC2FAB58}"/>
    <dgm:cxn modelId="{DFEF45A0-A4BD-4C26-81E6-913DBCFC94B4}" type="presOf" srcId="{E54F4533-B8FB-4836-B19D-49D8B4352B51}" destId="{D80E3250-6C1A-4D96-BD70-F689E2E2B2DB}" srcOrd="0" destOrd="0" presId="urn:microsoft.com/office/officeart/2005/8/layout/list1"/>
    <dgm:cxn modelId="{55BD4BA5-4CE8-4809-B51D-2E73AD6EB69F}" type="presOf" srcId="{7AA326FB-DA91-4D8D-A26D-47463F1473C3}" destId="{0210CA35-8F1C-4614-81E6-B665882308D7}" srcOrd="0" destOrd="0" presId="urn:microsoft.com/office/officeart/2005/8/layout/list1"/>
    <dgm:cxn modelId="{4502FAAC-C296-41FF-BE0F-7F33977CB697}" srcId="{42CA02F3-E292-4778-AE7D-AA50148E0EE6}" destId="{7B02BCC8-0BC4-48E4-B8BC-57FDD910DEF9}" srcOrd="1" destOrd="0" parTransId="{45934547-E74D-4013-AB2D-3BEBC8961DC9}" sibTransId="{A7B48F3D-F886-41F3-8059-4805DA29CA74}"/>
    <dgm:cxn modelId="{89E8E5CD-451F-4A09-A18D-9DFAF9C8E769}" type="presOf" srcId="{7B02BCC8-0BC4-48E4-B8BC-57FDD910DEF9}" destId="{19158F05-26D2-4A01-9C32-43B46C70C881}" srcOrd="1" destOrd="0" presId="urn:microsoft.com/office/officeart/2005/8/layout/list1"/>
    <dgm:cxn modelId="{12678BED-AA8B-4639-B33C-CA6384014683}" srcId="{42CA02F3-E292-4778-AE7D-AA50148E0EE6}" destId="{D553DE23-A781-41D9-A32B-F9D46D722E7B}" srcOrd="0" destOrd="0" parTransId="{EFC4D7E2-8C79-439D-B5CA-152F230C5231}" sibTransId="{F65DBF42-EBF1-49C8-B048-3A737B664CE9}"/>
    <dgm:cxn modelId="{F90DB7EF-3E78-4D2A-B681-DA781F020F7C}" type="presOf" srcId="{A62CE1DC-3C8D-4711-BA10-6C654BB1E151}" destId="{DE7EBFFB-DCA1-49A7-A6F1-E98DF256B1B4}" srcOrd="1" destOrd="0" presId="urn:microsoft.com/office/officeart/2005/8/layout/list1"/>
    <dgm:cxn modelId="{8C17A0BB-8830-492F-BF58-C706C3EF4E27}" type="presParOf" srcId="{5FACBAF6-793D-405E-9175-B4FCD3D0CD11}" destId="{579179C6-0BBA-45EB-951C-9DAE9E47329E}" srcOrd="0" destOrd="0" presId="urn:microsoft.com/office/officeart/2005/8/layout/list1"/>
    <dgm:cxn modelId="{50E31AA6-CCF9-47EF-A6F6-D8F830B295A4}" type="presParOf" srcId="{579179C6-0BBA-45EB-951C-9DAE9E47329E}" destId="{BD64B659-D2C3-48F8-852E-05151A6EC7FE}" srcOrd="0" destOrd="0" presId="urn:microsoft.com/office/officeart/2005/8/layout/list1"/>
    <dgm:cxn modelId="{E79A171F-340F-42C8-8C4F-CB58F522BC23}" type="presParOf" srcId="{579179C6-0BBA-45EB-951C-9DAE9E47329E}" destId="{F0DDC4B3-67D4-4CC7-94D0-0EA17A86C494}" srcOrd="1" destOrd="0" presId="urn:microsoft.com/office/officeart/2005/8/layout/list1"/>
    <dgm:cxn modelId="{A660A6A6-5369-427B-A8FD-6F1E93BC4326}" type="presParOf" srcId="{5FACBAF6-793D-405E-9175-B4FCD3D0CD11}" destId="{2206B859-D284-4BB5-98BA-9ADE3A6C2B42}" srcOrd="1" destOrd="0" presId="urn:microsoft.com/office/officeart/2005/8/layout/list1"/>
    <dgm:cxn modelId="{AA276849-80F0-40E6-BA95-EC5D3BD396AE}" type="presParOf" srcId="{5FACBAF6-793D-405E-9175-B4FCD3D0CD11}" destId="{0210CA35-8F1C-4614-81E6-B665882308D7}" srcOrd="2" destOrd="0" presId="urn:microsoft.com/office/officeart/2005/8/layout/list1"/>
    <dgm:cxn modelId="{C722BD06-7C55-4D7D-860A-22FB57138BC0}" type="presParOf" srcId="{5FACBAF6-793D-405E-9175-B4FCD3D0CD11}" destId="{D6BEEB59-A196-4578-A43F-73676E01A7B8}" srcOrd="3" destOrd="0" presId="urn:microsoft.com/office/officeart/2005/8/layout/list1"/>
    <dgm:cxn modelId="{D854478F-3651-4348-AD17-1E534D7F12A2}" type="presParOf" srcId="{5FACBAF6-793D-405E-9175-B4FCD3D0CD11}" destId="{AD777F7F-D209-4A0F-BC3A-35872478F2F4}" srcOrd="4" destOrd="0" presId="urn:microsoft.com/office/officeart/2005/8/layout/list1"/>
    <dgm:cxn modelId="{98CABEB2-E9F4-4C59-AB52-949B864FFBE0}" type="presParOf" srcId="{AD777F7F-D209-4A0F-BC3A-35872478F2F4}" destId="{9663FE0B-29F4-4F5E-95A7-ACCF9A973648}" srcOrd="0" destOrd="0" presId="urn:microsoft.com/office/officeart/2005/8/layout/list1"/>
    <dgm:cxn modelId="{FAC7D031-0A7A-46AC-A845-EC0BD2648523}" type="presParOf" srcId="{AD777F7F-D209-4A0F-BC3A-35872478F2F4}" destId="{19158F05-26D2-4A01-9C32-43B46C70C881}" srcOrd="1" destOrd="0" presId="urn:microsoft.com/office/officeart/2005/8/layout/list1"/>
    <dgm:cxn modelId="{6E1D4749-6619-47AD-9C96-327E6E55EE3B}" type="presParOf" srcId="{5FACBAF6-793D-405E-9175-B4FCD3D0CD11}" destId="{CE05B2B4-DA7C-40AF-92AA-7D282EE490FD}" srcOrd="5" destOrd="0" presId="urn:microsoft.com/office/officeart/2005/8/layout/list1"/>
    <dgm:cxn modelId="{881BE9DD-162E-4CA5-A6FB-143AE0561EEC}" type="presParOf" srcId="{5FACBAF6-793D-405E-9175-B4FCD3D0CD11}" destId="{8B3AA9C1-FBE7-48AF-B0BD-5DBC96D8E217}" srcOrd="6" destOrd="0" presId="urn:microsoft.com/office/officeart/2005/8/layout/list1"/>
    <dgm:cxn modelId="{ED26E3D7-7F6A-40A4-8FF8-2141089DE8CD}" type="presParOf" srcId="{5FACBAF6-793D-405E-9175-B4FCD3D0CD11}" destId="{263CD7D0-A061-47B9-A877-06E0B0842A1D}" srcOrd="7" destOrd="0" presId="urn:microsoft.com/office/officeart/2005/8/layout/list1"/>
    <dgm:cxn modelId="{ED2C66F9-E3C6-4836-8555-AFD73558AED8}" type="presParOf" srcId="{5FACBAF6-793D-405E-9175-B4FCD3D0CD11}" destId="{5A63B6B0-81A6-445C-B463-21EF62510E6C}" srcOrd="8" destOrd="0" presId="urn:microsoft.com/office/officeart/2005/8/layout/list1"/>
    <dgm:cxn modelId="{8EA9827D-19C9-4BF0-831B-9ECEE435739D}" type="presParOf" srcId="{5A63B6B0-81A6-445C-B463-21EF62510E6C}" destId="{2AC0C947-82E3-44FD-A446-833E059C6B5B}" srcOrd="0" destOrd="0" presId="urn:microsoft.com/office/officeart/2005/8/layout/list1"/>
    <dgm:cxn modelId="{0B426A26-2462-4F3A-B8A8-EAB013BF36F7}" type="presParOf" srcId="{5A63B6B0-81A6-445C-B463-21EF62510E6C}" destId="{DE7EBFFB-DCA1-49A7-A6F1-E98DF256B1B4}" srcOrd="1" destOrd="0" presId="urn:microsoft.com/office/officeart/2005/8/layout/list1"/>
    <dgm:cxn modelId="{7D4F0AAF-062B-4FAB-91D9-E179010778E4}" type="presParOf" srcId="{5FACBAF6-793D-405E-9175-B4FCD3D0CD11}" destId="{DBADCC40-3FE8-4587-8F34-10B9B0AA190C}" srcOrd="9" destOrd="0" presId="urn:microsoft.com/office/officeart/2005/8/layout/list1"/>
    <dgm:cxn modelId="{42442D0E-B284-4D91-99FD-FDB7C4B06995}" type="presParOf" srcId="{5FACBAF6-793D-405E-9175-B4FCD3D0CD11}" destId="{D80E3250-6C1A-4D96-BD70-F689E2E2B2D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CE5E15-9C8E-4326-AD25-C492CD212A2F}" type="doc">
      <dgm:prSet loTypeId="urn:microsoft.com/office/officeart/2016/7/layout/VerticalSolidActionList" loCatId="List" qsTypeId="urn:microsoft.com/office/officeart/2005/8/quickstyle/3d2" qsCatId="3D" csTypeId="urn:microsoft.com/office/officeart/2005/8/colors/colorful4" csCatId="colorful" phldr="1"/>
      <dgm:spPr/>
      <dgm:t>
        <a:bodyPr/>
        <a:lstStyle/>
        <a:p>
          <a:endParaRPr lang="en-US"/>
        </a:p>
      </dgm:t>
    </dgm:pt>
    <dgm:pt modelId="{83355279-42A5-4A0B-815B-3D12D50B15C9}">
      <dgm:prSet phldrT="[Text]"/>
      <dgm:spPr/>
      <dgm:t>
        <a:bodyPr/>
        <a:lstStyle/>
        <a:p>
          <a:r>
            <a:rPr lang="en-US" b="1" dirty="0">
              <a:latin typeface="Arial" panose="020B0604020202020204" pitchFamily="34" charset="0"/>
              <a:cs typeface="Arial" panose="020B0604020202020204" pitchFamily="34" charset="0"/>
            </a:rPr>
            <a:t>Code Violations</a:t>
          </a:r>
          <a:r>
            <a:rPr lang="en-US" dirty="0">
              <a:latin typeface="Arial" panose="020B0604020202020204" pitchFamily="34" charset="0"/>
              <a:cs typeface="Arial" panose="020B0604020202020204" pitchFamily="34" charset="0"/>
            </a:rPr>
            <a:t>:</a:t>
          </a:r>
        </a:p>
      </dgm:t>
    </dgm:pt>
    <dgm:pt modelId="{E82DC689-0152-4863-AAD5-CE5B569D9D90}" type="parTrans" cxnId="{3E05F556-6576-4731-9232-9885A037B3A5}">
      <dgm:prSet/>
      <dgm:spPr/>
      <dgm:t>
        <a:bodyPr/>
        <a:lstStyle/>
        <a:p>
          <a:endParaRPr lang="en-US"/>
        </a:p>
      </dgm:t>
    </dgm:pt>
    <dgm:pt modelId="{E0ADBEE7-4D0F-4604-AD33-7071830BA852}" type="sibTrans" cxnId="{3E05F556-6576-4731-9232-9885A037B3A5}">
      <dgm:prSet/>
      <dgm:spPr/>
      <dgm:t>
        <a:bodyPr/>
        <a:lstStyle/>
        <a:p>
          <a:endParaRPr lang="en-US"/>
        </a:p>
      </dgm:t>
    </dgm:pt>
    <dgm:pt modelId="{D48B9725-040E-487C-A1D4-BAB33652C5DD}">
      <dgm:prSet phldrT="[Text]" custT="1"/>
      <dgm:spPr/>
      <dgm:t>
        <a:bodyPr/>
        <a:lstStyle/>
        <a:p>
          <a:r>
            <a:rPr lang="en-US" sz="2000" dirty="0">
              <a:latin typeface="Arial" panose="020B0604020202020204" pitchFamily="34" charset="0"/>
              <a:cs typeface="Arial" panose="020B0604020202020204" pitchFamily="34" charset="0"/>
            </a:rPr>
            <a:t>Items which do not meet current housing codes.  These include primary electrical services and wiring, plumbing and structural defects</a:t>
          </a:r>
          <a:r>
            <a:rPr lang="en-US" sz="1200" dirty="0">
              <a:latin typeface="Arial" panose="020B0604020202020204" pitchFamily="34" charset="0"/>
              <a:cs typeface="Arial" panose="020B0604020202020204" pitchFamily="34" charset="0"/>
            </a:rPr>
            <a:t>.</a:t>
          </a:r>
        </a:p>
      </dgm:t>
    </dgm:pt>
    <dgm:pt modelId="{048A3C23-E56C-4088-B869-DD06A12FE1C4}" type="parTrans" cxnId="{9EA3B4FE-1E13-4662-96CD-B16208D344FC}">
      <dgm:prSet/>
      <dgm:spPr/>
      <dgm:t>
        <a:bodyPr/>
        <a:lstStyle/>
        <a:p>
          <a:endParaRPr lang="en-US"/>
        </a:p>
      </dgm:t>
    </dgm:pt>
    <dgm:pt modelId="{B98CD776-AE78-4C0A-B8C7-C734AECDE318}" type="sibTrans" cxnId="{9EA3B4FE-1E13-4662-96CD-B16208D344FC}">
      <dgm:prSet/>
      <dgm:spPr/>
      <dgm:t>
        <a:bodyPr/>
        <a:lstStyle/>
        <a:p>
          <a:endParaRPr lang="en-US"/>
        </a:p>
      </dgm:t>
    </dgm:pt>
    <dgm:pt modelId="{7B8E0D34-C26F-4244-9E57-1D718F18F199}">
      <dgm:prSet phldrT="[Text]"/>
      <dgm:spPr/>
      <dgm:t>
        <a:bodyPr/>
        <a:lstStyle/>
        <a:p>
          <a:r>
            <a:rPr lang="en-US" b="1" dirty="0">
              <a:latin typeface="Arial" panose="020B0604020202020204" pitchFamily="34" charset="0"/>
              <a:cs typeface="Arial" panose="020B0604020202020204" pitchFamily="34" charset="0"/>
            </a:rPr>
            <a:t>Health &amp; Safety</a:t>
          </a:r>
          <a:r>
            <a:rPr lang="en-US" dirty="0">
              <a:latin typeface="Arial" panose="020B0604020202020204" pitchFamily="34" charset="0"/>
              <a:cs typeface="Arial" panose="020B0604020202020204" pitchFamily="34" charset="0"/>
            </a:rPr>
            <a:t>:</a:t>
          </a:r>
        </a:p>
      </dgm:t>
    </dgm:pt>
    <dgm:pt modelId="{45226553-F62B-4D9D-B89F-BA09820770BB}" type="parTrans" cxnId="{824F9E2A-A3FB-4014-8D70-2528AAAD64AF}">
      <dgm:prSet/>
      <dgm:spPr/>
      <dgm:t>
        <a:bodyPr/>
        <a:lstStyle/>
        <a:p>
          <a:endParaRPr lang="en-US"/>
        </a:p>
      </dgm:t>
    </dgm:pt>
    <dgm:pt modelId="{082EF485-145A-4E4D-8F2F-3D19959A005B}" type="sibTrans" cxnId="{824F9E2A-A3FB-4014-8D70-2528AAAD64AF}">
      <dgm:prSet/>
      <dgm:spPr/>
      <dgm:t>
        <a:bodyPr/>
        <a:lstStyle/>
        <a:p>
          <a:endParaRPr lang="en-US"/>
        </a:p>
      </dgm:t>
    </dgm:pt>
    <dgm:pt modelId="{FDE2DA5F-9779-4195-8B4C-C55CBEC96271}">
      <dgm:prSet phldrT="[Text]" custT="1"/>
      <dgm:spPr/>
      <dgm:t>
        <a:bodyPr/>
        <a:lstStyle/>
        <a:p>
          <a:r>
            <a:rPr lang="en-US" sz="2000" dirty="0">
              <a:latin typeface="Arial" panose="020B0604020202020204" pitchFamily="34" charset="0"/>
              <a:cs typeface="Arial" panose="020B0604020202020204" pitchFamily="34" charset="0"/>
            </a:rPr>
            <a:t>Items which endanger health and safety such as roofing, and Mechanical Equipment.</a:t>
          </a:r>
        </a:p>
      </dgm:t>
    </dgm:pt>
    <dgm:pt modelId="{682CA2AB-BF5E-4228-B00D-778F5EB986AF}" type="parTrans" cxnId="{663A0A0D-D60F-4358-9374-2EC237D4E5A5}">
      <dgm:prSet/>
      <dgm:spPr/>
      <dgm:t>
        <a:bodyPr/>
        <a:lstStyle/>
        <a:p>
          <a:endParaRPr lang="en-US"/>
        </a:p>
      </dgm:t>
    </dgm:pt>
    <dgm:pt modelId="{6CA0DF04-33BA-4D73-9424-40F1DC80AD30}" type="sibTrans" cxnId="{663A0A0D-D60F-4358-9374-2EC237D4E5A5}">
      <dgm:prSet/>
      <dgm:spPr/>
      <dgm:t>
        <a:bodyPr/>
        <a:lstStyle/>
        <a:p>
          <a:endParaRPr lang="en-US"/>
        </a:p>
      </dgm:t>
    </dgm:pt>
    <dgm:pt modelId="{BD3D32BD-360C-4DE3-944A-26C05FEA92CD}">
      <dgm:prSet phldrT="[Text]"/>
      <dgm:spPr/>
      <dgm:t>
        <a:bodyPr/>
        <a:lstStyle/>
        <a:p>
          <a:r>
            <a:rPr lang="en-US" b="1" dirty="0">
              <a:latin typeface="Arial" panose="020B0604020202020204" pitchFamily="34" charset="0"/>
              <a:cs typeface="Arial" panose="020B0604020202020204" pitchFamily="34" charset="0"/>
            </a:rPr>
            <a:t>General Property Improvements</a:t>
          </a:r>
          <a:r>
            <a:rPr lang="en-US" dirty="0"/>
            <a:t>:</a:t>
          </a:r>
        </a:p>
      </dgm:t>
    </dgm:pt>
    <dgm:pt modelId="{3982A9E1-1A7F-4C2B-B812-6B87868EDA91}" type="parTrans" cxnId="{BC0FCC49-B0A4-48CF-A619-3853ACB8594C}">
      <dgm:prSet/>
      <dgm:spPr/>
      <dgm:t>
        <a:bodyPr/>
        <a:lstStyle/>
        <a:p>
          <a:endParaRPr lang="en-US"/>
        </a:p>
      </dgm:t>
    </dgm:pt>
    <dgm:pt modelId="{AD6BF04A-AE4F-4C29-B70F-C6C159586526}" type="sibTrans" cxnId="{BC0FCC49-B0A4-48CF-A619-3853ACB8594C}">
      <dgm:prSet/>
      <dgm:spPr/>
      <dgm:t>
        <a:bodyPr/>
        <a:lstStyle/>
        <a:p>
          <a:endParaRPr lang="en-US"/>
        </a:p>
      </dgm:t>
    </dgm:pt>
    <dgm:pt modelId="{AAF900F9-B5BC-4635-9FB4-1443B368CFC0}">
      <dgm:prSet phldrT="[Text]" custT="1"/>
      <dgm:spPr/>
      <dgm:t>
        <a:bodyPr/>
        <a:lstStyle/>
        <a:p>
          <a:r>
            <a:rPr lang="en-US" sz="1800" dirty="0">
              <a:latin typeface="Arial" panose="020B0604020202020204" pitchFamily="34" charset="0"/>
              <a:cs typeface="Arial" panose="020B0604020202020204" pitchFamily="34" charset="0"/>
            </a:rPr>
            <a:t>These are the items that make a house look nicer, feel more comfortable, and in some cases contribute to the   neighborhood morale.  </a:t>
          </a:r>
        </a:p>
        <a:p>
          <a:r>
            <a:rPr lang="en-US" sz="1800" u="sng" dirty="0">
              <a:latin typeface="Arial" panose="020B0604020202020204" pitchFamily="34" charset="0"/>
              <a:cs typeface="Arial" panose="020B0604020202020204" pitchFamily="34" charset="0"/>
            </a:rPr>
            <a:t>Funding for general improvements is limited and based on availability</a:t>
          </a:r>
          <a:r>
            <a:rPr lang="en-US" sz="1800" dirty="0">
              <a:latin typeface="Arial" panose="020B0604020202020204" pitchFamily="34" charset="0"/>
              <a:cs typeface="Arial" panose="020B0604020202020204" pitchFamily="34" charset="0"/>
            </a:rPr>
            <a:t>.</a:t>
          </a:r>
        </a:p>
      </dgm:t>
    </dgm:pt>
    <dgm:pt modelId="{E957EED5-D194-47D3-8721-10BD0C128A2D}" type="parTrans" cxnId="{5DEA2267-B56C-4D6B-9FFB-D41E6CBAEBC2}">
      <dgm:prSet/>
      <dgm:spPr/>
      <dgm:t>
        <a:bodyPr/>
        <a:lstStyle/>
        <a:p>
          <a:endParaRPr lang="en-US"/>
        </a:p>
      </dgm:t>
    </dgm:pt>
    <dgm:pt modelId="{B488DAD5-2E65-4599-A374-CC318FBFBFB3}" type="sibTrans" cxnId="{5DEA2267-B56C-4D6B-9FFB-D41E6CBAEBC2}">
      <dgm:prSet/>
      <dgm:spPr/>
      <dgm:t>
        <a:bodyPr/>
        <a:lstStyle/>
        <a:p>
          <a:endParaRPr lang="en-US"/>
        </a:p>
      </dgm:t>
    </dgm:pt>
    <dgm:pt modelId="{A573F7B9-42C9-48EC-8566-BE654008FD8B}">
      <dgm:prSet phldrT="[Text]"/>
      <dgm:spPr/>
      <dgm:t>
        <a:bodyPr/>
        <a:lstStyle/>
        <a:p>
          <a:r>
            <a:rPr lang="en-US" b="1" dirty="0">
              <a:latin typeface="Arial" panose="020B0604020202020204" pitchFamily="34" charset="0"/>
              <a:cs typeface="Arial" panose="020B0604020202020204" pitchFamily="34" charset="0"/>
            </a:rPr>
            <a:t>Disability Accessibility</a:t>
          </a:r>
          <a:r>
            <a:rPr lang="en-US" dirty="0"/>
            <a:t>:</a:t>
          </a:r>
        </a:p>
      </dgm:t>
    </dgm:pt>
    <dgm:pt modelId="{86968057-64C5-4CE2-A10D-831D0F178D33}" type="parTrans" cxnId="{B70583F5-2A42-4CA6-9243-6A49894919EA}">
      <dgm:prSet/>
      <dgm:spPr/>
      <dgm:t>
        <a:bodyPr/>
        <a:lstStyle/>
        <a:p>
          <a:endParaRPr lang="en-US"/>
        </a:p>
      </dgm:t>
    </dgm:pt>
    <dgm:pt modelId="{441474AF-4B27-45D2-9BE0-ED3753F33068}" type="sibTrans" cxnId="{B70583F5-2A42-4CA6-9243-6A49894919EA}">
      <dgm:prSet/>
      <dgm:spPr/>
      <dgm:t>
        <a:bodyPr/>
        <a:lstStyle/>
        <a:p>
          <a:endParaRPr lang="en-US"/>
        </a:p>
      </dgm:t>
    </dgm:pt>
    <dgm:pt modelId="{5BCB8611-C073-42D5-AE27-CCEE064210F3}">
      <dgm:prSet phldrT="[Text]" custT="1"/>
      <dgm:spPr/>
      <dgm:t>
        <a:bodyPr/>
        <a:lstStyle/>
        <a:p>
          <a:r>
            <a:rPr lang="en-US" sz="2000" dirty="0">
              <a:latin typeface="Arial" panose="020B0604020202020204" pitchFamily="34" charset="0"/>
              <a:cs typeface="Arial" panose="020B0604020202020204" pitchFamily="34" charset="0"/>
            </a:rPr>
            <a:t>If you have a disability, ramps, grab bars and door widening may be included</a:t>
          </a:r>
          <a:r>
            <a:rPr lang="en-US" sz="1200" dirty="0">
              <a:latin typeface="Georgia" panose="02040502050405020303" pitchFamily="18" charset="0"/>
            </a:rPr>
            <a:t>.</a:t>
          </a:r>
        </a:p>
      </dgm:t>
    </dgm:pt>
    <dgm:pt modelId="{26580DE6-BF75-4721-9674-1E54F1BD255D}" type="parTrans" cxnId="{37D1B689-5208-46D9-8D54-578FE258E64F}">
      <dgm:prSet/>
      <dgm:spPr/>
      <dgm:t>
        <a:bodyPr/>
        <a:lstStyle/>
        <a:p>
          <a:endParaRPr lang="en-US"/>
        </a:p>
      </dgm:t>
    </dgm:pt>
    <dgm:pt modelId="{86CAC9D9-A3EB-4A19-8BD1-D4C21BBE5F60}" type="sibTrans" cxnId="{37D1B689-5208-46D9-8D54-578FE258E64F}">
      <dgm:prSet/>
      <dgm:spPr/>
      <dgm:t>
        <a:bodyPr/>
        <a:lstStyle/>
        <a:p>
          <a:endParaRPr lang="en-US"/>
        </a:p>
      </dgm:t>
    </dgm:pt>
    <dgm:pt modelId="{6132FC02-2230-4360-A72C-09FFD6360BD4}" type="pres">
      <dgm:prSet presAssocID="{EACE5E15-9C8E-4326-AD25-C492CD212A2F}" presName="Name0" presStyleCnt="0">
        <dgm:presLayoutVars>
          <dgm:dir/>
          <dgm:animLvl val="lvl"/>
          <dgm:resizeHandles val="exact"/>
        </dgm:presLayoutVars>
      </dgm:prSet>
      <dgm:spPr/>
    </dgm:pt>
    <dgm:pt modelId="{1CD8E9BC-C391-467E-A070-0555B4E38939}" type="pres">
      <dgm:prSet presAssocID="{83355279-42A5-4A0B-815B-3D12D50B15C9}" presName="linNode" presStyleCnt="0"/>
      <dgm:spPr/>
    </dgm:pt>
    <dgm:pt modelId="{D4923C2C-E5CB-4274-B3B5-6F5BF0B7A2AD}" type="pres">
      <dgm:prSet presAssocID="{83355279-42A5-4A0B-815B-3D12D50B15C9}" presName="parentText" presStyleLbl="alignNode1" presStyleIdx="0" presStyleCnt="4" custScaleX="120781">
        <dgm:presLayoutVars>
          <dgm:chMax val="1"/>
          <dgm:bulletEnabled/>
        </dgm:presLayoutVars>
      </dgm:prSet>
      <dgm:spPr/>
    </dgm:pt>
    <dgm:pt modelId="{1BA2BAA8-11D5-46FC-8A4C-33E9D4AF1548}" type="pres">
      <dgm:prSet presAssocID="{83355279-42A5-4A0B-815B-3D12D50B15C9}" presName="descendantText" presStyleLbl="alignAccFollowNode1" presStyleIdx="0" presStyleCnt="4">
        <dgm:presLayoutVars>
          <dgm:bulletEnabled/>
        </dgm:presLayoutVars>
      </dgm:prSet>
      <dgm:spPr/>
    </dgm:pt>
    <dgm:pt modelId="{509691C8-FDE8-4CD3-AF61-B8E810A29FFC}" type="pres">
      <dgm:prSet presAssocID="{E0ADBEE7-4D0F-4604-AD33-7071830BA852}" presName="sp" presStyleCnt="0"/>
      <dgm:spPr/>
    </dgm:pt>
    <dgm:pt modelId="{88F5BA5B-9908-4CC6-89BC-314CAD9B3936}" type="pres">
      <dgm:prSet presAssocID="{7B8E0D34-C26F-4244-9E57-1D718F18F199}" presName="linNode" presStyleCnt="0"/>
      <dgm:spPr/>
    </dgm:pt>
    <dgm:pt modelId="{560A841F-994D-4F63-847E-C422893CEBF2}" type="pres">
      <dgm:prSet presAssocID="{7B8E0D34-C26F-4244-9E57-1D718F18F199}" presName="parentText" presStyleLbl="alignNode1" presStyleIdx="1" presStyleCnt="4" custScaleX="120494">
        <dgm:presLayoutVars>
          <dgm:chMax val="1"/>
          <dgm:bulletEnabled/>
        </dgm:presLayoutVars>
      </dgm:prSet>
      <dgm:spPr/>
    </dgm:pt>
    <dgm:pt modelId="{8BB7904C-77FC-41B4-BA37-DB9DC5B85899}" type="pres">
      <dgm:prSet presAssocID="{7B8E0D34-C26F-4244-9E57-1D718F18F199}" presName="descendantText" presStyleLbl="alignAccFollowNode1" presStyleIdx="1" presStyleCnt="4">
        <dgm:presLayoutVars>
          <dgm:bulletEnabled/>
        </dgm:presLayoutVars>
      </dgm:prSet>
      <dgm:spPr/>
    </dgm:pt>
    <dgm:pt modelId="{DD3E70E4-00D9-42C6-A9B3-EF166C6F0E01}" type="pres">
      <dgm:prSet presAssocID="{082EF485-145A-4E4D-8F2F-3D19959A005B}" presName="sp" presStyleCnt="0"/>
      <dgm:spPr/>
    </dgm:pt>
    <dgm:pt modelId="{1D9596A9-5176-4420-A342-F15F67B5BC6F}" type="pres">
      <dgm:prSet presAssocID="{BD3D32BD-360C-4DE3-944A-26C05FEA92CD}" presName="linNode" presStyleCnt="0"/>
      <dgm:spPr/>
    </dgm:pt>
    <dgm:pt modelId="{4FC93C88-3BD9-46DA-9429-F4040D1FBB99}" type="pres">
      <dgm:prSet presAssocID="{BD3D32BD-360C-4DE3-944A-26C05FEA92CD}" presName="parentText" presStyleLbl="alignNode1" presStyleIdx="2" presStyleCnt="4" custScaleX="121704">
        <dgm:presLayoutVars>
          <dgm:chMax val="1"/>
          <dgm:bulletEnabled/>
        </dgm:presLayoutVars>
      </dgm:prSet>
      <dgm:spPr/>
    </dgm:pt>
    <dgm:pt modelId="{7BBAC072-8591-41A5-91A6-F4C713CC55E8}" type="pres">
      <dgm:prSet presAssocID="{BD3D32BD-360C-4DE3-944A-26C05FEA92CD}" presName="descendantText" presStyleLbl="alignAccFollowNode1" presStyleIdx="2" presStyleCnt="4">
        <dgm:presLayoutVars>
          <dgm:bulletEnabled/>
        </dgm:presLayoutVars>
      </dgm:prSet>
      <dgm:spPr/>
    </dgm:pt>
    <dgm:pt modelId="{E159C1B9-B7DC-4537-BD3A-E00B36F787B6}" type="pres">
      <dgm:prSet presAssocID="{AD6BF04A-AE4F-4C29-B70F-C6C159586526}" presName="sp" presStyleCnt="0"/>
      <dgm:spPr/>
    </dgm:pt>
    <dgm:pt modelId="{4712F14B-DDDC-49E8-B0F9-6AB551B32E6A}" type="pres">
      <dgm:prSet presAssocID="{A573F7B9-42C9-48EC-8566-BE654008FD8B}" presName="linNode" presStyleCnt="0"/>
      <dgm:spPr/>
    </dgm:pt>
    <dgm:pt modelId="{01EF5FD8-0301-4A99-AAA6-B01223D4476D}" type="pres">
      <dgm:prSet presAssocID="{A573F7B9-42C9-48EC-8566-BE654008FD8B}" presName="parentText" presStyleLbl="alignNode1" presStyleIdx="3" presStyleCnt="4" custScaleX="114360">
        <dgm:presLayoutVars>
          <dgm:chMax val="1"/>
          <dgm:bulletEnabled/>
        </dgm:presLayoutVars>
      </dgm:prSet>
      <dgm:spPr/>
    </dgm:pt>
    <dgm:pt modelId="{89FBAA89-13F0-4477-9497-CB032E24D091}" type="pres">
      <dgm:prSet presAssocID="{A573F7B9-42C9-48EC-8566-BE654008FD8B}" presName="descendantText" presStyleLbl="alignAccFollowNode1" presStyleIdx="3" presStyleCnt="4" custScaleX="96900">
        <dgm:presLayoutVars>
          <dgm:bulletEnabled/>
        </dgm:presLayoutVars>
      </dgm:prSet>
      <dgm:spPr/>
    </dgm:pt>
  </dgm:ptLst>
  <dgm:cxnLst>
    <dgm:cxn modelId="{663A0A0D-D60F-4358-9374-2EC237D4E5A5}" srcId="{7B8E0D34-C26F-4244-9E57-1D718F18F199}" destId="{FDE2DA5F-9779-4195-8B4C-C55CBEC96271}" srcOrd="0" destOrd="0" parTransId="{682CA2AB-BF5E-4228-B00D-778F5EB986AF}" sibTransId="{6CA0DF04-33BA-4D73-9424-40F1DC80AD30}"/>
    <dgm:cxn modelId="{D43ACE27-8046-44B6-A635-B08379A3E9A2}" type="presOf" srcId="{EACE5E15-9C8E-4326-AD25-C492CD212A2F}" destId="{6132FC02-2230-4360-A72C-09FFD6360BD4}" srcOrd="0" destOrd="0" presId="urn:microsoft.com/office/officeart/2016/7/layout/VerticalSolidActionList"/>
    <dgm:cxn modelId="{824F9E2A-A3FB-4014-8D70-2528AAAD64AF}" srcId="{EACE5E15-9C8E-4326-AD25-C492CD212A2F}" destId="{7B8E0D34-C26F-4244-9E57-1D718F18F199}" srcOrd="1" destOrd="0" parTransId="{45226553-F62B-4D9D-B89F-BA09820770BB}" sibTransId="{082EF485-145A-4E4D-8F2F-3D19959A005B}"/>
    <dgm:cxn modelId="{F687DE2A-F699-44E5-9BD4-2D784B264075}" type="presOf" srcId="{D48B9725-040E-487C-A1D4-BAB33652C5DD}" destId="{1BA2BAA8-11D5-46FC-8A4C-33E9D4AF1548}" srcOrd="0" destOrd="0" presId="urn:microsoft.com/office/officeart/2016/7/layout/VerticalSolidActionList"/>
    <dgm:cxn modelId="{B9172931-C73B-420E-B9E1-751ABEB4C05C}" type="presOf" srcId="{FDE2DA5F-9779-4195-8B4C-C55CBEC96271}" destId="{8BB7904C-77FC-41B4-BA37-DB9DC5B85899}" srcOrd="0" destOrd="0" presId="urn:microsoft.com/office/officeart/2016/7/layout/VerticalSolidActionList"/>
    <dgm:cxn modelId="{5DEA2267-B56C-4D6B-9FFB-D41E6CBAEBC2}" srcId="{BD3D32BD-360C-4DE3-944A-26C05FEA92CD}" destId="{AAF900F9-B5BC-4635-9FB4-1443B368CFC0}" srcOrd="0" destOrd="0" parTransId="{E957EED5-D194-47D3-8721-10BD0C128A2D}" sibTransId="{B488DAD5-2E65-4599-A374-CC318FBFBFB3}"/>
    <dgm:cxn modelId="{BC0FCC49-B0A4-48CF-A619-3853ACB8594C}" srcId="{EACE5E15-9C8E-4326-AD25-C492CD212A2F}" destId="{BD3D32BD-360C-4DE3-944A-26C05FEA92CD}" srcOrd="2" destOrd="0" parTransId="{3982A9E1-1A7F-4C2B-B812-6B87868EDA91}" sibTransId="{AD6BF04A-AE4F-4C29-B70F-C6C159586526}"/>
    <dgm:cxn modelId="{3E05F556-6576-4731-9232-9885A037B3A5}" srcId="{EACE5E15-9C8E-4326-AD25-C492CD212A2F}" destId="{83355279-42A5-4A0B-815B-3D12D50B15C9}" srcOrd="0" destOrd="0" parTransId="{E82DC689-0152-4863-AAD5-CE5B569D9D90}" sibTransId="{E0ADBEE7-4D0F-4604-AD33-7071830BA852}"/>
    <dgm:cxn modelId="{E1C7EE86-C224-429F-8287-3C4C5D3B193E}" type="presOf" srcId="{AAF900F9-B5BC-4635-9FB4-1443B368CFC0}" destId="{7BBAC072-8591-41A5-91A6-F4C713CC55E8}" srcOrd="0" destOrd="0" presId="urn:microsoft.com/office/officeart/2016/7/layout/VerticalSolidActionList"/>
    <dgm:cxn modelId="{37D1B689-5208-46D9-8D54-578FE258E64F}" srcId="{A573F7B9-42C9-48EC-8566-BE654008FD8B}" destId="{5BCB8611-C073-42D5-AE27-CCEE064210F3}" srcOrd="0" destOrd="0" parTransId="{26580DE6-BF75-4721-9674-1E54F1BD255D}" sibTransId="{86CAC9D9-A3EB-4A19-8BD1-D4C21BBE5F60}"/>
    <dgm:cxn modelId="{F7B5F1B9-FCB4-4FF7-87CB-27230C48E3E0}" type="presOf" srcId="{83355279-42A5-4A0B-815B-3D12D50B15C9}" destId="{D4923C2C-E5CB-4274-B3B5-6F5BF0B7A2AD}" srcOrd="0" destOrd="0" presId="urn:microsoft.com/office/officeart/2016/7/layout/VerticalSolidActionList"/>
    <dgm:cxn modelId="{C8F116BB-F64A-4061-8016-376A0E73B0E1}" type="presOf" srcId="{A573F7B9-42C9-48EC-8566-BE654008FD8B}" destId="{01EF5FD8-0301-4A99-AAA6-B01223D4476D}" srcOrd="0" destOrd="0" presId="urn:microsoft.com/office/officeart/2016/7/layout/VerticalSolidActionList"/>
    <dgm:cxn modelId="{A59D35E5-3FE2-49CF-84F1-3CA8DDB84D71}" type="presOf" srcId="{7B8E0D34-C26F-4244-9E57-1D718F18F199}" destId="{560A841F-994D-4F63-847E-C422893CEBF2}" srcOrd="0" destOrd="0" presId="urn:microsoft.com/office/officeart/2016/7/layout/VerticalSolidActionList"/>
    <dgm:cxn modelId="{3C9028ED-000C-47C9-9496-3AC1F0674C04}" type="presOf" srcId="{5BCB8611-C073-42D5-AE27-CCEE064210F3}" destId="{89FBAA89-13F0-4477-9497-CB032E24D091}" srcOrd="0" destOrd="0" presId="urn:microsoft.com/office/officeart/2016/7/layout/VerticalSolidActionList"/>
    <dgm:cxn modelId="{55D89DEF-C1B7-4F97-B4F6-01C26B327D00}" type="presOf" srcId="{BD3D32BD-360C-4DE3-944A-26C05FEA92CD}" destId="{4FC93C88-3BD9-46DA-9429-F4040D1FBB99}" srcOrd="0" destOrd="0" presId="urn:microsoft.com/office/officeart/2016/7/layout/VerticalSolidActionList"/>
    <dgm:cxn modelId="{B70583F5-2A42-4CA6-9243-6A49894919EA}" srcId="{EACE5E15-9C8E-4326-AD25-C492CD212A2F}" destId="{A573F7B9-42C9-48EC-8566-BE654008FD8B}" srcOrd="3" destOrd="0" parTransId="{86968057-64C5-4CE2-A10D-831D0F178D33}" sibTransId="{441474AF-4B27-45D2-9BE0-ED3753F33068}"/>
    <dgm:cxn modelId="{9EA3B4FE-1E13-4662-96CD-B16208D344FC}" srcId="{83355279-42A5-4A0B-815B-3D12D50B15C9}" destId="{D48B9725-040E-487C-A1D4-BAB33652C5DD}" srcOrd="0" destOrd="0" parTransId="{048A3C23-E56C-4088-B869-DD06A12FE1C4}" sibTransId="{B98CD776-AE78-4C0A-B8C7-C734AECDE318}"/>
    <dgm:cxn modelId="{B6428BEC-4D6F-4304-A143-49A30B3B4FD8}" type="presParOf" srcId="{6132FC02-2230-4360-A72C-09FFD6360BD4}" destId="{1CD8E9BC-C391-467E-A070-0555B4E38939}" srcOrd="0" destOrd="0" presId="urn:microsoft.com/office/officeart/2016/7/layout/VerticalSolidActionList"/>
    <dgm:cxn modelId="{210E95B3-2806-4A12-83E0-F36F3E22DF74}" type="presParOf" srcId="{1CD8E9BC-C391-467E-A070-0555B4E38939}" destId="{D4923C2C-E5CB-4274-B3B5-6F5BF0B7A2AD}" srcOrd="0" destOrd="0" presId="urn:microsoft.com/office/officeart/2016/7/layout/VerticalSolidActionList"/>
    <dgm:cxn modelId="{3FF55D4C-7B95-4C39-B0C7-146AD02FF733}" type="presParOf" srcId="{1CD8E9BC-C391-467E-A070-0555B4E38939}" destId="{1BA2BAA8-11D5-46FC-8A4C-33E9D4AF1548}" srcOrd="1" destOrd="0" presId="urn:microsoft.com/office/officeart/2016/7/layout/VerticalSolidActionList"/>
    <dgm:cxn modelId="{0BC15D2C-C46A-4671-90F9-4F301FC4F309}" type="presParOf" srcId="{6132FC02-2230-4360-A72C-09FFD6360BD4}" destId="{509691C8-FDE8-4CD3-AF61-B8E810A29FFC}" srcOrd="1" destOrd="0" presId="urn:microsoft.com/office/officeart/2016/7/layout/VerticalSolidActionList"/>
    <dgm:cxn modelId="{9FB19A40-D64C-4B3A-AA53-59AD1D421F04}" type="presParOf" srcId="{6132FC02-2230-4360-A72C-09FFD6360BD4}" destId="{88F5BA5B-9908-4CC6-89BC-314CAD9B3936}" srcOrd="2" destOrd="0" presId="urn:microsoft.com/office/officeart/2016/7/layout/VerticalSolidActionList"/>
    <dgm:cxn modelId="{AF6E7F0D-AA51-4CCE-805C-874E33D92BC5}" type="presParOf" srcId="{88F5BA5B-9908-4CC6-89BC-314CAD9B3936}" destId="{560A841F-994D-4F63-847E-C422893CEBF2}" srcOrd="0" destOrd="0" presId="urn:microsoft.com/office/officeart/2016/7/layout/VerticalSolidActionList"/>
    <dgm:cxn modelId="{5131888E-F66A-4CD5-9A47-2D8393A45D31}" type="presParOf" srcId="{88F5BA5B-9908-4CC6-89BC-314CAD9B3936}" destId="{8BB7904C-77FC-41B4-BA37-DB9DC5B85899}" srcOrd="1" destOrd="0" presId="urn:microsoft.com/office/officeart/2016/7/layout/VerticalSolidActionList"/>
    <dgm:cxn modelId="{E342C13D-0FCE-4B43-A7A5-C1D53FAB87B8}" type="presParOf" srcId="{6132FC02-2230-4360-A72C-09FFD6360BD4}" destId="{DD3E70E4-00D9-42C6-A9B3-EF166C6F0E01}" srcOrd="3" destOrd="0" presId="urn:microsoft.com/office/officeart/2016/7/layout/VerticalSolidActionList"/>
    <dgm:cxn modelId="{AD6EB32A-9604-4179-B7AC-FC121487795C}" type="presParOf" srcId="{6132FC02-2230-4360-A72C-09FFD6360BD4}" destId="{1D9596A9-5176-4420-A342-F15F67B5BC6F}" srcOrd="4" destOrd="0" presId="urn:microsoft.com/office/officeart/2016/7/layout/VerticalSolidActionList"/>
    <dgm:cxn modelId="{26D52AF6-D12F-4FB9-9ABD-E7B4FB6D43C0}" type="presParOf" srcId="{1D9596A9-5176-4420-A342-F15F67B5BC6F}" destId="{4FC93C88-3BD9-46DA-9429-F4040D1FBB99}" srcOrd="0" destOrd="0" presId="urn:microsoft.com/office/officeart/2016/7/layout/VerticalSolidActionList"/>
    <dgm:cxn modelId="{BA3C65BB-D02A-4C4B-B807-7FA139C72957}" type="presParOf" srcId="{1D9596A9-5176-4420-A342-F15F67B5BC6F}" destId="{7BBAC072-8591-41A5-91A6-F4C713CC55E8}" srcOrd="1" destOrd="0" presId="urn:microsoft.com/office/officeart/2016/7/layout/VerticalSolidActionList"/>
    <dgm:cxn modelId="{225225AC-D266-481C-9A75-221E17248951}" type="presParOf" srcId="{6132FC02-2230-4360-A72C-09FFD6360BD4}" destId="{E159C1B9-B7DC-4537-BD3A-E00B36F787B6}" srcOrd="5" destOrd="0" presId="urn:microsoft.com/office/officeart/2016/7/layout/VerticalSolidActionList"/>
    <dgm:cxn modelId="{3109ECC4-AD03-49F5-9167-E6F7144E2D2B}" type="presParOf" srcId="{6132FC02-2230-4360-A72C-09FFD6360BD4}" destId="{4712F14B-DDDC-49E8-B0F9-6AB551B32E6A}" srcOrd="6" destOrd="0" presId="urn:microsoft.com/office/officeart/2016/7/layout/VerticalSolidActionList"/>
    <dgm:cxn modelId="{5EAD083B-46F1-476F-8CA4-22B64A4680F0}" type="presParOf" srcId="{4712F14B-DDDC-49E8-B0F9-6AB551B32E6A}" destId="{01EF5FD8-0301-4A99-AAA6-B01223D4476D}" srcOrd="0" destOrd="0" presId="urn:microsoft.com/office/officeart/2016/7/layout/VerticalSolidActionList"/>
    <dgm:cxn modelId="{430DCC25-6963-402F-BAA9-7C1660FB1985}" type="presParOf" srcId="{4712F14B-DDDC-49E8-B0F9-6AB551B32E6A}" destId="{89FBAA89-13F0-4477-9497-CB032E24D091}"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0804FD-F742-4E73-9D31-EE04B6230455}"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9C28F9E4-0A60-4AEC-961D-B991AC33FF83}">
      <dgm:prSet phldrT="[Text]" custT="1"/>
      <dgm:spPr/>
      <dgm:t>
        <a:bodyPr/>
        <a:lstStyle/>
        <a:p>
          <a:r>
            <a:rPr lang="en-US" sz="1400" dirty="0">
              <a:latin typeface="Arial" panose="020B0604020202020204" pitchFamily="34" charset="0"/>
              <a:cs typeface="Arial" panose="020B0604020202020204" pitchFamily="34" charset="0"/>
            </a:rPr>
            <a:t>The City’s rehabilitation consultant conducts the property inspection (Determine rehabilitation needs and cost feasibility).</a:t>
          </a:r>
          <a:endParaRPr lang="en-US" sz="1400" dirty="0"/>
        </a:p>
      </dgm:t>
    </dgm:pt>
    <dgm:pt modelId="{C093581C-ED9C-45B4-878A-E4875BD16414}" type="parTrans" cxnId="{837609DE-60F6-4092-A6EC-97442A7A10E3}">
      <dgm:prSet/>
      <dgm:spPr/>
      <dgm:t>
        <a:bodyPr/>
        <a:lstStyle/>
        <a:p>
          <a:endParaRPr lang="en-US"/>
        </a:p>
      </dgm:t>
    </dgm:pt>
    <dgm:pt modelId="{7BDD1400-6003-4717-933F-863117959BE0}" type="sibTrans" cxnId="{837609DE-60F6-4092-A6EC-97442A7A10E3}">
      <dgm:prSet/>
      <dgm:spPr/>
      <dgm:t>
        <a:bodyPr/>
        <a:lstStyle/>
        <a:p>
          <a:endParaRPr lang="en-US"/>
        </a:p>
      </dgm:t>
    </dgm:pt>
    <dgm:pt modelId="{05D1A366-88FC-4A90-A59D-F36795FA9341}">
      <dgm:prSet phldrT="[Text]" custT="1"/>
      <dgm:spPr/>
      <dgm:t>
        <a:bodyPr/>
        <a:lstStyle/>
        <a:p>
          <a:r>
            <a:rPr lang="en-US" sz="1400" dirty="0">
              <a:latin typeface="Arial" panose="020B0604020202020204" pitchFamily="34" charset="0"/>
              <a:cs typeface="Arial" panose="020B0604020202020204" pitchFamily="34" charset="0"/>
            </a:rPr>
            <a:t>The approved Scope of Work will be developed based on needs and program guidelines.</a:t>
          </a:r>
          <a:endParaRPr lang="en-US" sz="1400" dirty="0"/>
        </a:p>
      </dgm:t>
    </dgm:pt>
    <dgm:pt modelId="{95AA33F8-B37B-4A0A-80CD-9C8EF56EB9E0}" type="parTrans" cxnId="{02B37BE7-9A2D-4C6A-A4A4-AFA97CBFAD64}">
      <dgm:prSet/>
      <dgm:spPr/>
      <dgm:t>
        <a:bodyPr/>
        <a:lstStyle/>
        <a:p>
          <a:endParaRPr lang="en-US"/>
        </a:p>
      </dgm:t>
    </dgm:pt>
    <dgm:pt modelId="{DEB7C7C1-312A-4241-AFB6-1E0D0CC42104}" type="sibTrans" cxnId="{02B37BE7-9A2D-4C6A-A4A4-AFA97CBFAD64}">
      <dgm:prSet/>
      <dgm:spPr/>
      <dgm:t>
        <a:bodyPr/>
        <a:lstStyle/>
        <a:p>
          <a:endParaRPr lang="en-US"/>
        </a:p>
      </dgm:t>
    </dgm:pt>
    <dgm:pt modelId="{92455BAF-B6EF-46CF-B408-B0D18D7DDF6A}">
      <dgm:prSet phldrT="[Text]" custT="1"/>
      <dgm:spPr/>
      <dgm:t>
        <a:bodyPr/>
        <a:lstStyle/>
        <a:p>
          <a:r>
            <a:rPr lang="en-US" sz="1400" dirty="0">
              <a:latin typeface="Arial" panose="020B0604020202020204" pitchFamily="34" charset="0"/>
              <a:cs typeface="Arial" panose="020B0604020202020204" pitchFamily="34" charset="0"/>
            </a:rPr>
            <a:t>Once accepted the Scope of Work is put out to bid by the City’s Purchasing Department. </a:t>
          </a:r>
          <a:endParaRPr lang="en-US" sz="1400" dirty="0"/>
        </a:p>
      </dgm:t>
    </dgm:pt>
    <dgm:pt modelId="{8FD1E712-40D3-4488-BECE-04C1C9920B39}" type="parTrans" cxnId="{0885F17E-2BBB-4BCD-90C1-5386592192EA}">
      <dgm:prSet/>
      <dgm:spPr/>
      <dgm:t>
        <a:bodyPr/>
        <a:lstStyle/>
        <a:p>
          <a:endParaRPr lang="en-US"/>
        </a:p>
      </dgm:t>
    </dgm:pt>
    <dgm:pt modelId="{084222F3-5A2D-49E2-875A-1C3F45D282AA}" type="sibTrans" cxnId="{0885F17E-2BBB-4BCD-90C1-5386592192EA}">
      <dgm:prSet/>
      <dgm:spPr/>
      <dgm:t>
        <a:bodyPr/>
        <a:lstStyle/>
        <a:p>
          <a:endParaRPr lang="en-US"/>
        </a:p>
      </dgm:t>
    </dgm:pt>
    <dgm:pt modelId="{5DE2DCDC-F28A-451E-BB66-0FFDCC2B7E7C}">
      <dgm:prSet phldrT="[Text]" custT="1"/>
      <dgm:spPr/>
      <dgm:t>
        <a:bodyPr/>
        <a:lstStyle/>
        <a:p>
          <a:r>
            <a:rPr lang="en-US" sz="1400" dirty="0">
              <a:latin typeface="Arial" panose="020B0604020202020204" pitchFamily="34" charset="0"/>
              <a:cs typeface="Arial" panose="020B0604020202020204" pitchFamily="34" charset="0"/>
            </a:rPr>
            <a:t>Bids are electronically submitted by State Licensed Contractors.</a:t>
          </a:r>
        </a:p>
        <a:p>
          <a:r>
            <a:rPr lang="en-US" sz="1400" dirty="0">
              <a:latin typeface="Arial" panose="020B0604020202020204" pitchFamily="34" charset="0"/>
              <a:cs typeface="Arial" panose="020B0604020202020204" pitchFamily="34" charset="0"/>
            </a:rPr>
            <a:t>City will review all bids and award the lowest responsible bid in accordance with City guidelines and acceptance by the applicant</a:t>
          </a:r>
        </a:p>
      </dgm:t>
    </dgm:pt>
    <dgm:pt modelId="{A546BF04-3F64-415D-938B-6C944446343E}" type="sibTrans" cxnId="{BB421527-7157-4CAC-8708-FFF5D024A3FB}">
      <dgm:prSet/>
      <dgm:spPr/>
      <dgm:t>
        <a:bodyPr/>
        <a:lstStyle/>
        <a:p>
          <a:endParaRPr lang="en-US"/>
        </a:p>
      </dgm:t>
    </dgm:pt>
    <dgm:pt modelId="{134E9B02-DE2A-4258-88C0-77F6A4C3F897}" type="parTrans" cxnId="{BB421527-7157-4CAC-8708-FFF5D024A3FB}">
      <dgm:prSet/>
      <dgm:spPr/>
      <dgm:t>
        <a:bodyPr/>
        <a:lstStyle/>
        <a:p>
          <a:endParaRPr lang="en-US"/>
        </a:p>
      </dgm:t>
    </dgm:pt>
    <dgm:pt modelId="{1D761126-D27E-4131-B21A-74ADF649BF40}">
      <dgm:prSet phldrT="[Text]" custT="1"/>
      <dgm:spPr/>
      <dgm:t>
        <a:bodyPr/>
        <a:lstStyle/>
        <a:p>
          <a:r>
            <a:rPr lang="en-US" sz="1400" dirty="0">
              <a:latin typeface="Arial" panose="020B0604020202020204" pitchFamily="34" charset="0"/>
              <a:cs typeface="Arial" panose="020B0604020202020204" pitchFamily="34" charset="0"/>
            </a:rPr>
            <a:t>After the bids are awarded, the Contract and Mortgage signing dates and time will be scheduled with the homeowner to take place at City Hall.</a:t>
          </a:r>
        </a:p>
      </dgm:t>
    </dgm:pt>
    <dgm:pt modelId="{23236D9B-5997-4B8D-A756-635EBE23C8D4}" type="sibTrans" cxnId="{0906B1A4-FB4E-4D58-8A90-9813F2C5461C}">
      <dgm:prSet/>
      <dgm:spPr/>
      <dgm:t>
        <a:bodyPr/>
        <a:lstStyle/>
        <a:p>
          <a:endParaRPr lang="en-US"/>
        </a:p>
      </dgm:t>
    </dgm:pt>
    <dgm:pt modelId="{EF8E093E-02A6-4453-99D6-1913DFD652BE}" type="parTrans" cxnId="{0906B1A4-FB4E-4D58-8A90-9813F2C5461C}">
      <dgm:prSet/>
      <dgm:spPr/>
      <dgm:t>
        <a:bodyPr/>
        <a:lstStyle/>
        <a:p>
          <a:endParaRPr lang="en-US"/>
        </a:p>
      </dgm:t>
    </dgm:pt>
    <dgm:pt modelId="{26FB79DF-2649-41BF-BBEA-7DEA2E1150C6}" type="pres">
      <dgm:prSet presAssocID="{B10804FD-F742-4E73-9D31-EE04B6230455}" presName="cycle" presStyleCnt="0">
        <dgm:presLayoutVars>
          <dgm:dir/>
          <dgm:resizeHandles val="exact"/>
        </dgm:presLayoutVars>
      </dgm:prSet>
      <dgm:spPr/>
    </dgm:pt>
    <dgm:pt modelId="{39FDFE06-B932-4DF7-8C08-D1990AEF15B3}" type="pres">
      <dgm:prSet presAssocID="{9C28F9E4-0A60-4AEC-961D-B991AC33FF83}" presName="dummy" presStyleCnt="0"/>
      <dgm:spPr/>
    </dgm:pt>
    <dgm:pt modelId="{75F6034F-5D2F-4F0A-BCEB-E595658F5C44}" type="pres">
      <dgm:prSet presAssocID="{9C28F9E4-0A60-4AEC-961D-B991AC33FF83}" presName="node" presStyleLbl="revTx" presStyleIdx="0" presStyleCnt="5" custScaleX="180058" custScaleY="69394" custRadScaleRad="109868" custRadScaleInc="61809">
        <dgm:presLayoutVars>
          <dgm:bulletEnabled val="1"/>
        </dgm:presLayoutVars>
      </dgm:prSet>
      <dgm:spPr/>
    </dgm:pt>
    <dgm:pt modelId="{76425347-12B4-4A51-B6B4-E246FBF0C24F}" type="pres">
      <dgm:prSet presAssocID="{7BDD1400-6003-4717-933F-863117959BE0}" presName="sibTrans" presStyleLbl="node1" presStyleIdx="0" presStyleCnt="5"/>
      <dgm:spPr/>
    </dgm:pt>
    <dgm:pt modelId="{41CFB3D7-3AEF-4714-9ACE-24B23252567E}" type="pres">
      <dgm:prSet presAssocID="{05D1A366-88FC-4A90-A59D-F36795FA9341}" presName="dummy" presStyleCnt="0"/>
      <dgm:spPr/>
    </dgm:pt>
    <dgm:pt modelId="{4FA1A079-F18C-4AB9-81B2-664ADC872D1B}" type="pres">
      <dgm:prSet presAssocID="{05D1A366-88FC-4A90-A59D-F36795FA9341}" presName="node" presStyleLbl="revTx" presStyleIdx="1" presStyleCnt="5" custScaleX="176188">
        <dgm:presLayoutVars>
          <dgm:bulletEnabled val="1"/>
        </dgm:presLayoutVars>
      </dgm:prSet>
      <dgm:spPr/>
    </dgm:pt>
    <dgm:pt modelId="{084C7D1A-73A0-432E-B4B0-65DF0F5CB8BF}" type="pres">
      <dgm:prSet presAssocID="{DEB7C7C1-312A-4241-AFB6-1E0D0CC42104}" presName="sibTrans" presStyleLbl="node1" presStyleIdx="1" presStyleCnt="5"/>
      <dgm:spPr/>
    </dgm:pt>
    <dgm:pt modelId="{15A708A1-BDB9-4453-9CAB-82311C4C2A86}" type="pres">
      <dgm:prSet presAssocID="{92455BAF-B6EF-46CF-B408-B0D18D7DDF6A}" presName="dummy" presStyleCnt="0"/>
      <dgm:spPr/>
    </dgm:pt>
    <dgm:pt modelId="{A9C98340-E719-439D-9094-BF5DDE6EBFAF}" type="pres">
      <dgm:prSet presAssocID="{92455BAF-B6EF-46CF-B408-B0D18D7DDF6A}" presName="node" presStyleLbl="revTx" presStyleIdx="2" presStyleCnt="5" custScaleY="136589">
        <dgm:presLayoutVars>
          <dgm:bulletEnabled val="1"/>
        </dgm:presLayoutVars>
      </dgm:prSet>
      <dgm:spPr/>
    </dgm:pt>
    <dgm:pt modelId="{A7B83502-4D08-46C5-8EC3-991CB5F73CA5}" type="pres">
      <dgm:prSet presAssocID="{084222F3-5A2D-49E2-875A-1C3F45D282AA}" presName="sibTrans" presStyleLbl="node1" presStyleIdx="2" presStyleCnt="5"/>
      <dgm:spPr/>
    </dgm:pt>
    <dgm:pt modelId="{47038505-5CF3-48E7-8790-8E16F0145BCC}" type="pres">
      <dgm:prSet presAssocID="{5DE2DCDC-F28A-451E-BB66-0FFDCC2B7E7C}" presName="dummy" presStyleCnt="0"/>
      <dgm:spPr/>
    </dgm:pt>
    <dgm:pt modelId="{5C4E92C1-19FB-45A2-A3C1-7776CD7B918C}" type="pres">
      <dgm:prSet presAssocID="{5DE2DCDC-F28A-451E-BB66-0FFDCC2B7E7C}" presName="node" presStyleLbl="revTx" presStyleIdx="3" presStyleCnt="5" custScaleX="261718">
        <dgm:presLayoutVars>
          <dgm:bulletEnabled val="1"/>
        </dgm:presLayoutVars>
      </dgm:prSet>
      <dgm:spPr/>
    </dgm:pt>
    <dgm:pt modelId="{813A007F-1646-4B91-86EA-567A0E4A0450}" type="pres">
      <dgm:prSet presAssocID="{A546BF04-3F64-415D-938B-6C944446343E}" presName="sibTrans" presStyleLbl="node1" presStyleIdx="3" presStyleCnt="5"/>
      <dgm:spPr/>
    </dgm:pt>
    <dgm:pt modelId="{2A9D7C9E-76B6-4415-94DF-CE618834BC51}" type="pres">
      <dgm:prSet presAssocID="{1D761126-D27E-4131-B21A-74ADF649BF40}" presName="dummy" presStyleCnt="0"/>
      <dgm:spPr/>
    </dgm:pt>
    <dgm:pt modelId="{B336D2E7-1500-48A4-BC15-7DBC3DEC7839}" type="pres">
      <dgm:prSet presAssocID="{1D761126-D27E-4131-B21A-74ADF649BF40}" presName="node" presStyleLbl="revTx" presStyleIdx="4" presStyleCnt="5" custScaleX="200377" custRadScaleRad="100774" custRadScaleInc="-25707">
        <dgm:presLayoutVars>
          <dgm:bulletEnabled val="1"/>
        </dgm:presLayoutVars>
      </dgm:prSet>
      <dgm:spPr/>
    </dgm:pt>
    <dgm:pt modelId="{B570813E-8C86-4FBF-8E59-954628E8461A}" type="pres">
      <dgm:prSet presAssocID="{23236D9B-5997-4B8D-A756-635EBE23C8D4}" presName="sibTrans" presStyleLbl="node1" presStyleIdx="4" presStyleCnt="5" custLinFactNeighborX="-6240" custLinFactNeighborY="-157"/>
      <dgm:spPr/>
    </dgm:pt>
  </dgm:ptLst>
  <dgm:cxnLst>
    <dgm:cxn modelId="{C7B0F80B-C7DC-45CE-B82B-E462AE8898B8}" type="presOf" srcId="{084222F3-5A2D-49E2-875A-1C3F45D282AA}" destId="{A7B83502-4D08-46C5-8EC3-991CB5F73CA5}" srcOrd="0" destOrd="0" presId="urn:microsoft.com/office/officeart/2005/8/layout/cycle1"/>
    <dgm:cxn modelId="{BB421527-7157-4CAC-8708-FFF5D024A3FB}" srcId="{B10804FD-F742-4E73-9D31-EE04B6230455}" destId="{5DE2DCDC-F28A-451E-BB66-0FFDCC2B7E7C}" srcOrd="3" destOrd="0" parTransId="{134E9B02-DE2A-4258-88C0-77F6A4C3F897}" sibTransId="{A546BF04-3F64-415D-938B-6C944446343E}"/>
    <dgm:cxn modelId="{DE3A6128-DAA1-46F5-8385-EDE7A0205E83}" type="presOf" srcId="{23236D9B-5997-4B8D-A756-635EBE23C8D4}" destId="{B570813E-8C86-4FBF-8E59-954628E8461A}" srcOrd="0" destOrd="0" presId="urn:microsoft.com/office/officeart/2005/8/layout/cycle1"/>
    <dgm:cxn modelId="{4A76AC38-F049-4ADB-8998-372BDB4DC2AF}" type="presOf" srcId="{7BDD1400-6003-4717-933F-863117959BE0}" destId="{76425347-12B4-4A51-B6B4-E246FBF0C24F}" srcOrd="0" destOrd="0" presId="urn:microsoft.com/office/officeart/2005/8/layout/cycle1"/>
    <dgm:cxn modelId="{E90EED5D-B990-42EF-8886-FC145E97C560}" type="presOf" srcId="{DEB7C7C1-312A-4241-AFB6-1E0D0CC42104}" destId="{084C7D1A-73A0-432E-B4B0-65DF0F5CB8BF}" srcOrd="0" destOrd="0" presId="urn:microsoft.com/office/officeart/2005/8/layout/cycle1"/>
    <dgm:cxn modelId="{B530AD52-0FD7-48A7-BA16-829AB558E97D}" type="presOf" srcId="{1D761126-D27E-4131-B21A-74ADF649BF40}" destId="{B336D2E7-1500-48A4-BC15-7DBC3DEC7839}" srcOrd="0" destOrd="0" presId="urn:microsoft.com/office/officeart/2005/8/layout/cycle1"/>
    <dgm:cxn modelId="{0885F17E-2BBB-4BCD-90C1-5386592192EA}" srcId="{B10804FD-F742-4E73-9D31-EE04B6230455}" destId="{92455BAF-B6EF-46CF-B408-B0D18D7DDF6A}" srcOrd="2" destOrd="0" parTransId="{8FD1E712-40D3-4488-BECE-04C1C9920B39}" sibTransId="{084222F3-5A2D-49E2-875A-1C3F45D282AA}"/>
    <dgm:cxn modelId="{B2368B87-3FF4-4977-B4F1-805D314B28D7}" type="presOf" srcId="{B10804FD-F742-4E73-9D31-EE04B6230455}" destId="{26FB79DF-2649-41BF-BBEA-7DEA2E1150C6}" srcOrd="0" destOrd="0" presId="urn:microsoft.com/office/officeart/2005/8/layout/cycle1"/>
    <dgm:cxn modelId="{415CA09E-AF06-4C61-A6AB-841D39CF4DFF}" type="presOf" srcId="{05D1A366-88FC-4A90-A59D-F36795FA9341}" destId="{4FA1A079-F18C-4AB9-81B2-664ADC872D1B}" srcOrd="0" destOrd="0" presId="urn:microsoft.com/office/officeart/2005/8/layout/cycle1"/>
    <dgm:cxn modelId="{0906B1A4-FB4E-4D58-8A90-9813F2C5461C}" srcId="{B10804FD-F742-4E73-9D31-EE04B6230455}" destId="{1D761126-D27E-4131-B21A-74ADF649BF40}" srcOrd="4" destOrd="0" parTransId="{EF8E093E-02A6-4453-99D6-1913DFD652BE}" sibTransId="{23236D9B-5997-4B8D-A756-635EBE23C8D4}"/>
    <dgm:cxn modelId="{0B7982A8-1F94-4655-BF1C-B8BEDFC01F70}" type="presOf" srcId="{5DE2DCDC-F28A-451E-BB66-0FFDCC2B7E7C}" destId="{5C4E92C1-19FB-45A2-A3C1-7776CD7B918C}" srcOrd="0" destOrd="0" presId="urn:microsoft.com/office/officeart/2005/8/layout/cycle1"/>
    <dgm:cxn modelId="{E0721AB0-5166-47C0-85FE-DB1231715744}" type="presOf" srcId="{A546BF04-3F64-415D-938B-6C944446343E}" destId="{813A007F-1646-4B91-86EA-567A0E4A0450}" srcOrd="0" destOrd="0" presId="urn:microsoft.com/office/officeart/2005/8/layout/cycle1"/>
    <dgm:cxn modelId="{A739D1D7-5DC0-45F0-80BC-ADA133200E5B}" type="presOf" srcId="{92455BAF-B6EF-46CF-B408-B0D18D7DDF6A}" destId="{A9C98340-E719-439D-9094-BF5DDE6EBFAF}" srcOrd="0" destOrd="0" presId="urn:microsoft.com/office/officeart/2005/8/layout/cycle1"/>
    <dgm:cxn modelId="{837609DE-60F6-4092-A6EC-97442A7A10E3}" srcId="{B10804FD-F742-4E73-9D31-EE04B6230455}" destId="{9C28F9E4-0A60-4AEC-961D-B991AC33FF83}" srcOrd="0" destOrd="0" parTransId="{C093581C-ED9C-45B4-878A-E4875BD16414}" sibTransId="{7BDD1400-6003-4717-933F-863117959BE0}"/>
    <dgm:cxn modelId="{02B37BE7-9A2D-4C6A-A4A4-AFA97CBFAD64}" srcId="{B10804FD-F742-4E73-9D31-EE04B6230455}" destId="{05D1A366-88FC-4A90-A59D-F36795FA9341}" srcOrd="1" destOrd="0" parTransId="{95AA33F8-B37B-4A0A-80CD-9C8EF56EB9E0}" sibTransId="{DEB7C7C1-312A-4241-AFB6-1E0D0CC42104}"/>
    <dgm:cxn modelId="{ABCCF3EF-8C11-45D9-B722-13009DB5662D}" type="presOf" srcId="{9C28F9E4-0A60-4AEC-961D-B991AC33FF83}" destId="{75F6034F-5D2F-4F0A-BCEB-E595658F5C44}" srcOrd="0" destOrd="0" presId="urn:microsoft.com/office/officeart/2005/8/layout/cycle1"/>
    <dgm:cxn modelId="{51BCC251-E1CB-4A82-95D6-A62285E12362}" type="presParOf" srcId="{26FB79DF-2649-41BF-BBEA-7DEA2E1150C6}" destId="{39FDFE06-B932-4DF7-8C08-D1990AEF15B3}" srcOrd="0" destOrd="0" presId="urn:microsoft.com/office/officeart/2005/8/layout/cycle1"/>
    <dgm:cxn modelId="{3A62797F-D43C-4F3F-8B8C-72682651588D}" type="presParOf" srcId="{26FB79DF-2649-41BF-BBEA-7DEA2E1150C6}" destId="{75F6034F-5D2F-4F0A-BCEB-E595658F5C44}" srcOrd="1" destOrd="0" presId="urn:microsoft.com/office/officeart/2005/8/layout/cycle1"/>
    <dgm:cxn modelId="{1F52245B-FD4D-4092-883C-CF37494E829A}" type="presParOf" srcId="{26FB79DF-2649-41BF-BBEA-7DEA2E1150C6}" destId="{76425347-12B4-4A51-B6B4-E246FBF0C24F}" srcOrd="2" destOrd="0" presId="urn:microsoft.com/office/officeart/2005/8/layout/cycle1"/>
    <dgm:cxn modelId="{18F4F780-1237-4225-899E-2F8DF9B31326}" type="presParOf" srcId="{26FB79DF-2649-41BF-BBEA-7DEA2E1150C6}" destId="{41CFB3D7-3AEF-4714-9ACE-24B23252567E}" srcOrd="3" destOrd="0" presId="urn:microsoft.com/office/officeart/2005/8/layout/cycle1"/>
    <dgm:cxn modelId="{BD140DE4-6022-4213-BFDD-F56DBF55FF71}" type="presParOf" srcId="{26FB79DF-2649-41BF-BBEA-7DEA2E1150C6}" destId="{4FA1A079-F18C-4AB9-81B2-664ADC872D1B}" srcOrd="4" destOrd="0" presId="urn:microsoft.com/office/officeart/2005/8/layout/cycle1"/>
    <dgm:cxn modelId="{128A780F-85CE-446B-B3FD-25EF5AD1E0E2}" type="presParOf" srcId="{26FB79DF-2649-41BF-BBEA-7DEA2E1150C6}" destId="{084C7D1A-73A0-432E-B4B0-65DF0F5CB8BF}" srcOrd="5" destOrd="0" presId="urn:microsoft.com/office/officeart/2005/8/layout/cycle1"/>
    <dgm:cxn modelId="{E0625A7A-6FA8-49DF-BDEB-26D77A4EBE04}" type="presParOf" srcId="{26FB79DF-2649-41BF-BBEA-7DEA2E1150C6}" destId="{15A708A1-BDB9-4453-9CAB-82311C4C2A86}" srcOrd="6" destOrd="0" presId="urn:microsoft.com/office/officeart/2005/8/layout/cycle1"/>
    <dgm:cxn modelId="{DCB2212F-4C89-4A88-9FC4-E5BB00300A5C}" type="presParOf" srcId="{26FB79DF-2649-41BF-BBEA-7DEA2E1150C6}" destId="{A9C98340-E719-439D-9094-BF5DDE6EBFAF}" srcOrd="7" destOrd="0" presId="urn:microsoft.com/office/officeart/2005/8/layout/cycle1"/>
    <dgm:cxn modelId="{1CE882F2-B979-4B4C-A99C-5E2DF070A5A1}" type="presParOf" srcId="{26FB79DF-2649-41BF-BBEA-7DEA2E1150C6}" destId="{A7B83502-4D08-46C5-8EC3-991CB5F73CA5}" srcOrd="8" destOrd="0" presId="urn:microsoft.com/office/officeart/2005/8/layout/cycle1"/>
    <dgm:cxn modelId="{2531B3BB-BB71-420F-966D-93A965C6CA12}" type="presParOf" srcId="{26FB79DF-2649-41BF-BBEA-7DEA2E1150C6}" destId="{47038505-5CF3-48E7-8790-8E16F0145BCC}" srcOrd="9" destOrd="0" presId="urn:microsoft.com/office/officeart/2005/8/layout/cycle1"/>
    <dgm:cxn modelId="{24785797-53A7-44BD-BD4E-C68134D4DB69}" type="presParOf" srcId="{26FB79DF-2649-41BF-BBEA-7DEA2E1150C6}" destId="{5C4E92C1-19FB-45A2-A3C1-7776CD7B918C}" srcOrd="10" destOrd="0" presId="urn:microsoft.com/office/officeart/2005/8/layout/cycle1"/>
    <dgm:cxn modelId="{50B2B4A1-856E-4B1B-99ED-BE6457E6DE10}" type="presParOf" srcId="{26FB79DF-2649-41BF-BBEA-7DEA2E1150C6}" destId="{813A007F-1646-4B91-86EA-567A0E4A0450}" srcOrd="11" destOrd="0" presId="urn:microsoft.com/office/officeart/2005/8/layout/cycle1"/>
    <dgm:cxn modelId="{F6A2BEB8-7BEE-4990-A572-74D797B56B55}" type="presParOf" srcId="{26FB79DF-2649-41BF-BBEA-7DEA2E1150C6}" destId="{2A9D7C9E-76B6-4415-94DF-CE618834BC51}" srcOrd="12" destOrd="0" presId="urn:microsoft.com/office/officeart/2005/8/layout/cycle1"/>
    <dgm:cxn modelId="{6FCED61A-1D0B-4AAF-A62F-D902878CC82B}" type="presParOf" srcId="{26FB79DF-2649-41BF-BBEA-7DEA2E1150C6}" destId="{B336D2E7-1500-48A4-BC15-7DBC3DEC7839}" srcOrd="13" destOrd="0" presId="urn:microsoft.com/office/officeart/2005/8/layout/cycle1"/>
    <dgm:cxn modelId="{C70BD72F-3F97-40EA-91B9-5E9115043A60}" type="presParOf" srcId="{26FB79DF-2649-41BF-BBEA-7DEA2E1150C6}" destId="{B570813E-8C86-4FBF-8E59-954628E8461A}"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C57119-4897-4D09-80DD-C8B3872A46BE}">
      <dsp:nvSpPr>
        <dsp:cNvPr id="0" name=""/>
        <dsp:cNvSpPr/>
      </dsp:nvSpPr>
      <dsp:spPr>
        <a:xfrm>
          <a:off x="0" y="173825"/>
          <a:ext cx="6778322" cy="678600"/>
        </a:xfrm>
        <a:prstGeom prst="round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Arial Rounded MT Bold" panose="020F0704030504030204" pitchFamily="34" charset="0"/>
            </a:rPr>
            <a:t>Mid Florida Housing Partnership</a:t>
          </a:r>
        </a:p>
      </dsp:txBody>
      <dsp:txXfrm>
        <a:off x="33127" y="206952"/>
        <a:ext cx="6712068" cy="612346"/>
      </dsp:txXfrm>
    </dsp:sp>
    <dsp:sp modelId="{7EB4C3C3-664C-4547-BB21-B1B84F74F517}">
      <dsp:nvSpPr>
        <dsp:cNvPr id="0" name=""/>
        <dsp:cNvSpPr/>
      </dsp:nvSpPr>
      <dsp:spPr>
        <a:xfrm>
          <a:off x="0" y="946423"/>
          <a:ext cx="6778322" cy="678600"/>
        </a:xfrm>
        <a:prstGeom prst="roundRect">
          <a:avLst/>
        </a:prstGeom>
        <a:gradFill rotWithShape="0">
          <a:gsLst>
            <a:gs pos="0">
              <a:schemeClr val="accent5">
                <a:hueOff val="-221652"/>
                <a:satOff val="-147"/>
                <a:lumOff val="2314"/>
                <a:alphaOff val="0"/>
                <a:tint val="98000"/>
                <a:satMod val="110000"/>
                <a:lumMod val="104000"/>
              </a:schemeClr>
            </a:gs>
            <a:gs pos="69000">
              <a:schemeClr val="accent5">
                <a:hueOff val="-221652"/>
                <a:satOff val="-147"/>
                <a:lumOff val="2314"/>
                <a:alphaOff val="0"/>
                <a:shade val="88000"/>
                <a:satMod val="130000"/>
                <a:lumMod val="92000"/>
              </a:schemeClr>
            </a:gs>
            <a:gs pos="100000">
              <a:schemeClr val="accent5">
                <a:hueOff val="-221652"/>
                <a:satOff val="-147"/>
                <a:lumOff val="2314"/>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ts val="0"/>
            </a:spcAft>
            <a:buNone/>
          </a:pPr>
          <a:r>
            <a:rPr lang="en-US" sz="2900" kern="1200" dirty="0">
              <a:latin typeface="Arial Rounded MT Bold" panose="020F0704030504030204" pitchFamily="34" charset="0"/>
            </a:rPr>
            <a:t>Guardian Community Services</a:t>
          </a:r>
          <a:r>
            <a:rPr lang="en-US" sz="2900" kern="1200" dirty="0">
              <a:latin typeface="Georgia" panose="02040502050405020303" pitchFamily="18" charset="0"/>
            </a:rPr>
            <a:t>	</a:t>
          </a:r>
        </a:p>
      </dsp:txBody>
      <dsp:txXfrm>
        <a:off x="33127" y="979550"/>
        <a:ext cx="6712068" cy="612346"/>
      </dsp:txXfrm>
    </dsp:sp>
    <dsp:sp modelId="{859202DA-29F8-451F-91EF-190CDE262230}">
      <dsp:nvSpPr>
        <dsp:cNvPr id="0" name=""/>
        <dsp:cNvSpPr/>
      </dsp:nvSpPr>
      <dsp:spPr>
        <a:xfrm>
          <a:off x="0" y="1673707"/>
          <a:ext cx="6778322" cy="678600"/>
        </a:xfrm>
        <a:prstGeom prst="roundRect">
          <a:avLst/>
        </a:prstGeom>
        <a:gradFill rotWithShape="0">
          <a:gsLst>
            <a:gs pos="0">
              <a:schemeClr val="accent5">
                <a:hueOff val="-443304"/>
                <a:satOff val="-293"/>
                <a:lumOff val="4628"/>
                <a:alphaOff val="0"/>
                <a:tint val="98000"/>
                <a:satMod val="110000"/>
                <a:lumMod val="104000"/>
              </a:schemeClr>
            </a:gs>
            <a:gs pos="69000">
              <a:schemeClr val="accent5">
                <a:hueOff val="-443304"/>
                <a:satOff val="-293"/>
                <a:lumOff val="4628"/>
                <a:alphaOff val="0"/>
                <a:shade val="88000"/>
                <a:satMod val="130000"/>
                <a:lumMod val="92000"/>
              </a:schemeClr>
            </a:gs>
            <a:gs pos="100000">
              <a:schemeClr val="accent5">
                <a:hueOff val="-443304"/>
                <a:satOff val="-293"/>
                <a:lumOff val="4628"/>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Arial Rounded MT Bold" panose="020F0704030504030204" pitchFamily="34" charset="0"/>
            </a:rPr>
            <a:t>Housing and Urban Development</a:t>
          </a:r>
        </a:p>
      </dsp:txBody>
      <dsp:txXfrm>
        <a:off x="33127" y="1706834"/>
        <a:ext cx="6712068" cy="612346"/>
      </dsp:txXfrm>
    </dsp:sp>
    <dsp:sp modelId="{0C8C4D3F-F8E2-464C-AB57-E7C5FE1938DC}">
      <dsp:nvSpPr>
        <dsp:cNvPr id="0" name=""/>
        <dsp:cNvSpPr/>
      </dsp:nvSpPr>
      <dsp:spPr>
        <a:xfrm>
          <a:off x="0" y="2470659"/>
          <a:ext cx="6778322" cy="678600"/>
        </a:xfrm>
        <a:prstGeom prst="roundRect">
          <a:avLst/>
        </a:prstGeom>
        <a:gradFill rotWithShape="0">
          <a:gsLst>
            <a:gs pos="0">
              <a:schemeClr val="accent5">
                <a:hueOff val="-664956"/>
                <a:satOff val="-440"/>
                <a:lumOff val="6941"/>
                <a:alphaOff val="0"/>
                <a:tint val="98000"/>
                <a:satMod val="110000"/>
                <a:lumMod val="104000"/>
              </a:schemeClr>
            </a:gs>
            <a:gs pos="69000">
              <a:schemeClr val="accent5">
                <a:hueOff val="-664956"/>
                <a:satOff val="-440"/>
                <a:lumOff val="6941"/>
                <a:alphaOff val="0"/>
                <a:shade val="88000"/>
                <a:satMod val="130000"/>
                <a:lumMod val="92000"/>
              </a:schemeClr>
            </a:gs>
            <a:gs pos="100000">
              <a:schemeClr val="accent5">
                <a:hueOff val="-664956"/>
                <a:satOff val="-440"/>
                <a:lumOff val="6941"/>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Arial Rounded MT Bold" panose="020F0704030504030204" pitchFamily="34" charset="0"/>
            </a:rPr>
            <a:t>Qualified Applicants</a:t>
          </a:r>
        </a:p>
      </dsp:txBody>
      <dsp:txXfrm>
        <a:off x="33127" y="2503786"/>
        <a:ext cx="6712068" cy="612346"/>
      </dsp:txXfrm>
    </dsp:sp>
    <dsp:sp modelId="{531C1D41-9238-4A7B-A0A1-85C6DBE51E9E}">
      <dsp:nvSpPr>
        <dsp:cNvPr id="0" name=""/>
        <dsp:cNvSpPr/>
      </dsp:nvSpPr>
      <dsp:spPr>
        <a:xfrm>
          <a:off x="0" y="3232783"/>
          <a:ext cx="6778322" cy="678600"/>
        </a:xfrm>
        <a:prstGeom prst="roundRect">
          <a:avLst/>
        </a:prstGeom>
        <a:gradFill rotWithShape="0">
          <a:gsLst>
            <a:gs pos="0">
              <a:schemeClr val="accent5">
                <a:hueOff val="-886608"/>
                <a:satOff val="-586"/>
                <a:lumOff val="9255"/>
                <a:alphaOff val="0"/>
                <a:tint val="98000"/>
                <a:satMod val="110000"/>
                <a:lumMod val="104000"/>
              </a:schemeClr>
            </a:gs>
            <a:gs pos="69000">
              <a:schemeClr val="accent5">
                <a:hueOff val="-886608"/>
                <a:satOff val="-586"/>
                <a:lumOff val="9255"/>
                <a:alphaOff val="0"/>
                <a:shade val="88000"/>
                <a:satMod val="130000"/>
                <a:lumMod val="92000"/>
              </a:schemeClr>
            </a:gs>
            <a:gs pos="100000">
              <a:schemeClr val="accent5">
                <a:hueOff val="-886608"/>
                <a:satOff val="-586"/>
                <a:lumOff val="9255"/>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Arial Rounded MT Bold" panose="020F0704030504030204" pitchFamily="34" charset="0"/>
            </a:rPr>
            <a:t>Licensed Contractors</a:t>
          </a:r>
        </a:p>
      </dsp:txBody>
      <dsp:txXfrm>
        <a:off x="33127" y="3265910"/>
        <a:ext cx="6712068" cy="612346"/>
      </dsp:txXfrm>
    </dsp:sp>
    <dsp:sp modelId="{7B560C1B-CF99-4478-B358-CAA33D7FC679}">
      <dsp:nvSpPr>
        <dsp:cNvPr id="0" name=""/>
        <dsp:cNvSpPr/>
      </dsp:nvSpPr>
      <dsp:spPr>
        <a:xfrm>
          <a:off x="0" y="3994903"/>
          <a:ext cx="6778322" cy="678600"/>
        </a:xfrm>
        <a:prstGeom prst="roundRect">
          <a:avLst/>
        </a:prstGeom>
        <a:gradFill rotWithShape="0">
          <a:gsLst>
            <a:gs pos="0">
              <a:schemeClr val="accent5">
                <a:hueOff val="-1108260"/>
                <a:satOff val="-733"/>
                <a:lumOff val="11569"/>
                <a:alphaOff val="0"/>
                <a:tint val="98000"/>
                <a:satMod val="110000"/>
                <a:lumMod val="104000"/>
              </a:schemeClr>
            </a:gs>
            <a:gs pos="69000">
              <a:schemeClr val="accent5">
                <a:hueOff val="-1108260"/>
                <a:satOff val="-733"/>
                <a:lumOff val="11569"/>
                <a:alphaOff val="0"/>
                <a:shade val="88000"/>
                <a:satMod val="130000"/>
                <a:lumMod val="92000"/>
              </a:schemeClr>
            </a:gs>
            <a:gs pos="100000">
              <a:schemeClr val="accent5">
                <a:hueOff val="-1108260"/>
                <a:satOff val="-733"/>
                <a:lumOff val="11569"/>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Arial Rounded MT Bold" panose="020F0704030504030204" pitchFamily="34" charset="0"/>
            </a:rPr>
            <a:t>Flagler County Housing Services </a:t>
          </a:r>
        </a:p>
      </dsp:txBody>
      <dsp:txXfrm>
        <a:off x="33127" y="4028030"/>
        <a:ext cx="6712068"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0CA35-8F1C-4614-81E6-B665882308D7}">
      <dsp:nvSpPr>
        <dsp:cNvPr id="0" name=""/>
        <dsp:cNvSpPr/>
      </dsp:nvSpPr>
      <dsp:spPr>
        <a:xfrm>
          <a:off x="0" y="478012"/>
          <a:ext cx="6692813" cy="104737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19437" tIns="395732" rIns="519437" bIns="135128"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Home must be a Single-Family Home located within incorporated City limits of Palm Coast.</a:t>
          </a:r>
        </a:p>
      </dsp:txBody>
      <dsp:txXfrm>
        <a:off x="0" y="478012"/>
        <a:ext cx="6692813" cy="1047375"/>
      </dsp:txXfrm>
    </dsp:sp>
    <dsp:sp modelId="{F0DDC4B3-67D4-4CC7-94D0-0EA17A86C494}">
      <dsp:nvSpPr>
        <dsp:cNvPr id="0" name=""/>
        <dsp:cNvSpPr/>
      </dsp:nvSpPr>
      <dsp:spPr>
        <a:xfrm>
          <a:off x="334640" y="197572"/>
          <a:ext cx="4684969" cy="560880"/>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081" tIns="0" rIns="177081" bIns="0"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Arial" panose="020B0604020202020204" pitchFamily="34" charset="0"/>
              <a:cs typeface="Arial" panose="020B0604020202020204" pitchFamily="34" charset="0"/>
            </a:rPr>
            <a:t>1st</a:t>
          </a:r>
        </a:p>
      </dsp:txBody>
      <dsp:txXfrm>
        <a:off x="362020" y="224952"/>
        <a:ext cx="4630209" cy="506120"/>
      </dsp:txXfrm>
    </dsp:sp>
    <dsp:sp modelId="{8B3AA9C1-FBE7-48AF-B0BD-5DBC96D8E217}">
      <dsp:nvSpPr>
        <dsp:cNvPr id="0" name=""/>
        <dsp:cNvSpPr/>
      </dsp:nvSpPr>
      <dsp:spPr>
        <a:xfrm>
          <a:off x="0" y="1908427"/>
          <a:ext cx="6692813" cy="128677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19437" tIns="395732" rIns="519437" bIns="135128"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Homes must be free of delinquent liens as indicated by the Title Search other than conventional mortgages. </a:t>
          </a:r>
        </a:p>
      </dsp:txBody>
      <dsp:txXfrm>
        <a:off x="0" y="1908427"/>
        <a:ext cx="6692813" cy="1286775"/>
      </dsp:txXfrm>
    </dsp:sp>
    <dsp:sp modelId="{19158F05-26D2-4A01-9C32-43B46C70C881}">
      <dsp:nvSpPr>
        <dsp:cNvPr id="0" name=""/>
        <dsp:cNvSpPr/>
      </dsp:nvSpPr>
      <dsp:spPr>
        <a:xfrm>
          <a:off x="306648" y="1608289"/>
          <a:ext cx="4684969" cy="560880"/>
        </a:xfrm>
        <a:prstGeom prst="roundRect">
          <a:avLst/>
        </a:prstGeom>
        <a:solidFill>
          <a:schemeClr val="accent5">
            <a:hueOff val="-554130"/>
            <a:satOff val="-367"/>
            <a:lumOff val="578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081" tIns="0" rIns="177081" bIns="0"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Arial" panose="020B0604020202020204" pitchFamily="34" charset="0"/>
              <a:cs typeface="Arial" panose="020B0604020202020204" pitchFamily="34" charset="0"/>
            </a:rPr>
            <a:t>2nd</a:t>
          </a:r>
        </a:p>
      </dsp:txBody>
      <dsp:txXfrm>
        <a:off x="334028" y="1635669"/>
        <a:ext cx="4630209" cy="506120"/>
      </dsp:txXfrm>
    </dsp:sp>
    <dsp:sp modelId="{D80E3250-6C1A-4D96-BD70-F689E2E2B2DB}">
      <dsp:nvSpPr>
        <dsp:cNvPr id="0" name=""/>
        <dsp:cNvSpPr/>
      </dsp:nvSpPr>
      <dsp:spPr>
        <a:xfrm>
          <a:off x="0" y="3578242"/>
          <a:ext cx="6692813" cy="104737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19437" tIns="395732" rIns="519437" bIns="135128"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a:latin typeface="Arial" panose="020B0604020202020204" pitchFamily="34" charset="0"/>
              <a:cs typeface="Arial" panose="020B0604020202020204" pitchFamily="34" charset="0"/>
            </a:rPr>
            <a:t>Home must be primary residence and owner occupied for one year prior to application.</a:t>
          </a:r>
        </a:p>
      </dsp:txBody>
      <dsp:txXfrm>
        <a:off x="0" y="3578242"/>
        <a:ext cx="6692813" cy="1047375"/>
      </dsp:txXfrm>
    </dsp:sp>
    <dsp:sp modelId="{DE7EBFFB-DCA1-49A7-A6F1-E98DF256B1B4}">
      <dsp:nvSpPr>
        <dsp:cNvPr id="0" name=""/>
        <dsp:cNvSpPr/>
      </dsp:nvSpPr>
      <dsp:spPr>
        <a:xfrm>
          <a:off x="307481" y="3279697"/>
          <a:ext cx="4684969" cy="560880"/>
        </a:xfrm>
        <a:prstGeom prst="roundRect">
          <a:avLst/>
        </a:prstGeom>
        <a:solidFill>
          <a:schemeClr val="accent5">
            <a:hueOff val="-1108260"/>
            <a:satOff val="-733"/>
            <a:lumOff val="1156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081" tIns="0" rIns="177081" bIns="0"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Arial" panose="020B0604020202020204" pitchFamily="34" charset="0"/>
              <a:cs typeface="Arial" panose="020B0604020202020204" pitchFamily="34" charset="0"/>
            </a:rPr>
            <a:t>3rd</a:t>
          </a:r>
        </a:p>
      </dsp:txBody>
      <dsp:txXfrm>
        <a:off x="334861" y="3307077"/>
        <a:ext cx="4630209"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2BAA8-11D5-46FC-8A4C-33E9D4AF1548}">
      <dsp:nvSpPr>
        <dsp:cNvPr id="0" name=""/>
        <dsp:cNvSpPr/>
      </dsp:nvSpPr>
      <dsp:spPr>
        <a:xfrm>
          <a:off x="2023044" y="2267"/>
          <a:ext cx="6699853" cy="1174383"/>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9996" tIns="298293" rIns="129996" bIns="298293"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Items which do not meet current housing codes.  These include primary electrical services and wiring, plumbing and structural defects</a:t>
          </a:r>
          <a:r>
            <a:rPr lang="en-US" sz="1200" kern="1200" dirty="0">
              <a:latin typeface="Arial" panose="020B0604020202020204" pitchFamily="34" charset="0"/>
              <a:cs typeface="Arial" panose="020B0604020202020204" pitchFamily="34" charset="0"/>
            </a:rPr>
            <a:t>.</a:t>
          </a:r>
        </a:p>
      </dsp:txBody>
      <dsp:txXfrm>
        <a:off x="2023044" y="2267"/>
        <a:ext cx="6699853" cy="1174383"/>
      </dsp:txXfrm>
    </dsp:sp>
    <dsp:sp modelId="{D4923C2C-E5CB-4274-B3B5-6F5BF0B7A2AD}">
      <dsp:nvSpPr>
        <dsp:cNvPr id="0" name=""/>
        <dsp:cNvSpPr/>
      </dsp:nvSpPr>
      <dsp:spPr>
        <a:xfrm>
          <a:off x="6" y="2267"/>
          <a:ext cx="2023037" cy="1174383"/>
        </a:xfrm>
        <a:prstGeom prst="rect">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633" tIns="116003" rIns="88633" bIns="116003"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Code Violations</a:t>
          </a:r>
          <a:r>
            <a:rPr lang="en-US" sz="2000" kern="1200" dirty="0">
              <a:latin typeface="Arial" panose="020B0604020202020204" pitchFamily="34" charset="0"/>
              <a:cs typeface="Arial" panose="020B0604020202020204" pitchFamily="34" charset="0"/>
            </a:rPr>
            <a:t>:</a:t>
          </a:r>
        </a:p>
      </dsp:txBody>
      <dsp:txXfrm>
        <a:off x="6" y="2267"/>
        <a:ext cx="2023037" cy="1174383"/>
      </dsp:txXfrm>
    </dsp:sp>
    <dsp:sp modelId="{8BB7904C-77FC-41B4-BA37-DB9DC5B85899}">
      <dsp:nvSpPr>
        <dsp:cNvPr id="0" name=""/>
        <dsp:cNvSpPr/>
      </dsp:nvSpPr>
      <dsp:spPr>
        <a:xfrm>
          <a:off x="2018237" y="1247113"/>
          <a:ext cx="6699853" cy="1174383"/>
        </a:xfrm>
        <a:prstGeom prst="rect">
          <a:avLst/>
        </a:prstGeom>
        <a:solidFill>
          <a:schemeClr val="accent4">
            <a:tint val="40000"/>
            <a:alpha val="90000"/>
            <a:hueOff val="4297797"/>
            <a:satOff val="0"/>
            <a:lumOff val="0"/>
            <a:alphaOff val="0"/>
          </a:schemeClr>
        </a:solidFill>
        <a:ln w="9525" cap="flat" cmpd="sng" algn="ctr">
          <a:solidFill>
            <a:schemeClr val="accent4">
              <a:tint val="40000"/>
              <a:alpha val="90000"/>
              <a:hueOff val="4297797"/>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9996" tIns="298293" rIns="129996" bIns="298293"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Items which endanger health and safety such as roofing, and Mechanical Equipment.</a:t>
          </a:r>
        </a:p>
      </dsp:txBody>
      <dsp:txXfrm>
        <a:off x="2018237" y="1247113"/>
        <a:ext cx="6699853" cy="1174383"/>
      </dsp:txXfrm>
    </dsp:sp>
    <dsp:sp modelId="{560A841F-994D-4F63-847E-C422893CEBF2}">
      <dsp:nvSpPr>
        <dsp:cNvPr id="0" name=""/>
        <dsp:cNvSpPr/>
      </dsp:nvSpPr>
      <dsp:spPr>
        <a:xfrm>
          <a:off x="6" y="1247113"/>
          <a:ext cx="2018230" cy="1174383"/>
        </a:xfrm>
        <a:prstGeom prst="rect">
          <a:avLst/>
        </a:prstGeom>
        <a:gradFill rotWithShape="0">
          <a:gsLst>
            <a:gs pos="0">
              <a:schemeClr val="accent4">
                <a:hueOff val="4096579"/>
                <a:satOff val="0"/>
                <a:lumOff val="0"/>
                <a:alphaOff val="0"/>
                <a:tint val="98000"/>
                <a:satMod val="110000"/>
                <a:lumMod val="104000"/>
              </a:schemeClr>
            </a:gs>
            <a:gs pos="69000">
              <a:schemeClr val="accent4">
                <a:hueOff val="4096579"/>
                <a:satOff val="0"/>
                <a:lumOff val="0"/>
                <a:alphaOff val="0"/>
                <a:shade val="88000"/>
                <a:satMod val="130000"/>
                <a:lumMod val="92000"/>
              </a:schemeClr>
            </a:gs>
            <a:gs pos="100000">
              <a:schemeClr val="accent4">
                <a:hueOff val="4096579"/>
                <a:satOff val="0"/>
                <a:lumOff val="0"/>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633" tIns="116003" rIns="88633" bIns="116003"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Health &amp; Safety</a:t>
          </a:r>
          <a:r>
            <a:rPr lang="en-US" sz="2000" kern="1200" dirty="0">
              <a:latin typeface="Arial" panose="020B0604020202020204" pitchFamily="34" charset="0"/>
              <a:cs typeface="Arial" panose="020B0604020202020204" pitchFamily="34" charset="0"/>
            </a:rPr>
            <a:t>:</a:t>
          </a:r>
        </a:p>
      </dsp:txBody>
      <dsp:txXfrm>
        <a:off x="6" y="1247113"/>
        <a:ext cx="2018230" cy="1174383"/>
      </dsp:txXfrm>
    </dsp:sp>
    <dsp:sp modelId="{7BBAC072-8591-41A5-91A6-F4C713CC55E8}">
      <dsp:nvSpPr>
        <dsp:cNvPr id="0" name=""/>
        <dsp:cNvSpPr/>
      </dsp:nvSpPr>
      <dsp:spPr>
        <a:xfrm>
          <a:off x="2034356" y="2491959"/>
          <a:ext cx="6686222" cy="1174383"/>
        </a:xfrm>
        <a:prstGeom prst="rect">
          <a:avLst/>
        </a:prstGeom>
        <a:solidFill>
          <a:schemeClr val="accent4">
            <a:tint val="40000"/>
            <a:alpha val="90000"/>
            <a:hueOff val="8595594"/>
            <a:satOff val="0"/>
            <a:lumOff val="0"/>
            <a:alphaOff val="0"/>
          </a:schemeClr>
        </a:solidFill>
        <a:ln w="9525" cap="flat" cmpd="sng" algn="ctr">
          <a:solidFill>
            <a:schemeClr val="accent4">
              <a:tint val="40000"/>
              <a:alpha val="90000"/>
              <a:hueOff val="8595594"/>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9731" tIns="298293" rIns="129731" bIns="298293"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These are the items that make a house look nicer, feel more comfortable, and in some cases contribute to the   neighborhood morale.  </a:t>
          </a:r>
        </a:p>
        <a:p>
          <a:pPr marL="0" lvl="0" indent="0" algn="l" defTabSz="800100">
            <a:lnSpc>
              <a:spcPct val="90000"/>
            </a:lnSpc>
            <a:spcBef>
              <a:spcPct val="0"/>
            </a:spcBef>
            <a:spcAft>
              <a:spcPct val="35000"/>
            </a:spcAft>
            <a:buNone/>
          </a:pPr>
          <a:r>
            <a:rPr lang="en-US" sz="1800" u="sng" kern="1200" dirty="0">
              <a:latin typeface="Arial" panose="020B0604020202020204" pitchFamily="34" charset="0"/>
              <a:cs typeface="Arial" panose="020B0604020202020204" pitchFamily="34" charset="0"/>
            </a:rPr>
            <a:t>Funding for general improvements is limited and based on availability</a:t>
          </a:r>
          <a:r>
            <a:rPr lang="en-US" sz="1800" kern="1200" dirty="0">
              <a:latin typeface="Arial" panose="020B0604020202020204" pitchFamily="34" charset="0"/>
              <a:cs typeface="Arial" panose="020B0604020202020204" pitchFamily="34" charset="0"/>
            </a:rPr>
            <a:t>.</a:t>
          </a:r>
        </a:p>
      </dsp:txBody>
      <dsp:txXfrm>
        <a:off x="2034356" y="2491959"/>
        <a:ext cx="6686222" cy="1174383"/>
      </dsp:txXfrm>
    </dsp:sp>
    <dsp:sp modelId="{4FC93C88-3BD9-46DA-9429-F4040D1FBB99}">
      <dsp:nvSpPr>
        <dsp:cNvPr id="0" name=""/>
        <dsp:cNvSpPr/>
      </dsp:nvSpPr>
      <dsp:spPr>
        <a:xfrm>
          <a:off x="6" y="2491959"/>
          <a:ext cx="2034350" cy="1174383"/>
        </a:xfrm>
        <a:prstGeom prst="rect">
          <a:avLst/>
        </a:prstGeom>
        <a:gradFill rotWithShape="0">
          <a:gsLst>
            <a:gs pos="0">
              <a:schemeClr val="accent4">
                <a:hueOff val="8193159"/>
                <a:satOff val="0"/>
                <a:lumOff val="0"/>
                <a:alphaOff val="0"/>
                <a:tint val="98000"/>
                <a:satMod val="110000"/>
                <a:lumMod val="104000"/>
              </a:schemeClr>
            </a:gs>
            <a:gs pos="69000">
              <a:schemeClr val="accent4">
                <a:hueOff val="8193159"/>
                <a:satOff val="0"/>
                <a:lumOff val="0"/>
                <a:alphaOff val="0"/>
                <a:shade val="88000"/>
                <a:satMod val="130000"/>
                <a:lumMod val="92000"/>
              </a:schemeClr>
            </a:gs>
            <a:gs pos="100000">
              <a:schemeClr val="accent4">
                <a:hueOff val="8193159"/>
                <a:satOff val="0"/>
                <a:lumOff val="0"/>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453" tIns="116003" rIns="88453" bIns="116003"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General Property Improvements</a:t>
          </a:r>
          <a:r>
            <a:rPr lang="en-US" sz="2000" kern="1200" dirty="0"/>
            <a:t>:</a:t>
          </a:r>
        </a:p>
      </dsp:txBody>
      <dsp:txXfrm>
        <a:off x="6" y="2491959"/>
        <a:ext cx="2034350" cy="1174383"/>
      </dsp:txXfrm>
    </dsp:sp>
    <dsp:sp modelId="{89FBAA89-13F0-4477-9497-CB032E24D091}">
      <dsp:nvSpPr>
        <dsp:cNvPr id="0" name=""/>
        <dsp:cNvSpPr/>
      </dsp:nvSpPr>
      <dsp:spPr>
        <a:xfrm>
          <a:off x="1987593" y="3736805"/>
          <a:ext cx="6736522" cy="1174383"/>
        </a:xfrm>
        <a:prstGeom prst="rect">
          <a:avLst/>
        </a:prstGeom>
        <a:solidFill>
          <a:schemeClr val="accent4">
            <a:tint val="40000"/>
            <a:alpha val="90000"/>
            <a:hueOff val="12893391"/>
            <a:satOff val="0"/>
            <a:lumOff val="0"/>
            <a:alphaOff val="0"/>
          </a:schemeClr>
        </a:solidFill>
        <a:ln w="9525" cap="flat" cmpd="sng" algn="ctr">
          <a:solidFill>
            <a:schemeClr val="accent4">
              <a:tint val="40000"/>
              <a:alpha val="90000"/>
              <a:hueOff val="12893391"/>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4889" tIns="298293" rIns="134889" bIns="298293"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If you have a disability, ramps, grab bars and door widening may be included</a:t>
          </a:r>
          <a:r>
            <a:rPr lang="en-US" sz="1200" kern="1200" dirty="0">
              <a:latin typeface="Georgia" panose="02040502050405020303" pitchFamily="18" charset="0"/>
            </a:rPr>
            <a:t>.</a:t>
          </a:r>
        </a:p>
      </dsp:txBody>
      <dsp:txXfrm>
        <a:off x="1987593" y="3736805"/>
        <a:ext cx="6736522" cy="1174383"/>
      </dsp:txXfrm>
    </dsp:sp>
    <dsp:sp modelId="{01EF5FD8-0301-4A99-AAA6-B01223D4476D}">
      <dsp:nvSpPr>
        <dsp:cNvPr id="0" name=""/>
        <dsp:cNvSpPr/>
      </dsp:nvSpPr>
      <dsp:spPr>
        <a:xfrm>
          <a:off x="6" y="3736805"/>
          <a:ext cx="1987586" cy="1174383"/>
        </a:xfrm>
        <a:prstGeom prst="rect">
          <a:avLst/>
        </a:prstGeom>
        <a:gradFill rotWithShape="0">
          <a:gsLst>
            <a:gs pos="0">
              <a:schemeClr val="accent4">
                <a:hueOff val="12289737"/>
                <a:satOff val="0"/>
                <a:lumOff val="0"/>
                <a:alphaOff val="0"/>
                <a:tint val="98000"/>
                <a:satMod val="110000"/>
                <a:lumMod val="104000"/>
              </a:schemeClr>
            </a:gs>
            <a:gs pos="69000">
              <a:schemeClr val="accent4">
                <a:hueOff val="12289737"/>
                <a:satOff val="0"/>
                <a:lumOff val="0"/>
                <a:alphaOff val="0"/>
                <a:shade val="88000"/>
                <a:satMod val="130000"/>
                <a:lumMod val="92000"/>
              </a:schemeClr>
            </a:gs>
            <a:gs pos="100000">
              <a:schemeClr val="accent4">
                <a:hueOff val="12289737"/>
                <a:satOff val="0"/>
                <a:lumOff val="0"/>
                <a:alphaOff val="0"/>
                <a:shade val="78000"/>
                <a:satMod val="130000"/>
                <a:lumMod val="92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970" tIns="116003" rIns="91970" bIns="116003"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Disability Accessibility</a:t>
          </a:r>
          <a:r>
            <a:rPr lang="en-US" sz="2000" kern="1200" dirty="0"/>
            <a:t>:</a:t>
          </a:r>
        </a:p>
      </dsp:txBody>
      <dsp:txXfrm>
        <a:off x="6" y="3736805"/>
        <a:ext cx="1987586" cy="11743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F6034F-5D2F-4F0A-BCEB-E595658F5C44}">
      <dsp:nvSpPr>
        <dsp:cNvPr id="0" name=""/>
        <dsp:cNvSpPr/>
      </dsp:nvSpPr>
      <dsp:spPr>
        <a:xfrm>
          <a:off x="5867907" y="397605"/>
          <a:ext cx="2534515" cy="9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The City’s rehabilitation consultant conducts the property inspection (Determine rehabilitation needs and cost feasibility).</a:t>
          </a:r>
          <a:endParaRPr lang="en-US" sz="1400" kern="1200" dirty="0"/>
        </a:p>
      </dsp:txBody>
      <dsp:txXfrm>
        <a:off x="5867907" y="397605"/>
        <a:ext cx="2534515" cy="976797"/>
      </dsp:txXfrm>
    </dsp:sp>
    <dsp:sp modelId="{76425347-12B4-4A51-B6B4-E246FBF0C24F}">
      <dsp:nvSpPr>
        <dsp:cNvPr id="0" name=""/>
        <dsp:cNvSpPr/>
      </dsp:nvSpPr>
      <dsp:spPr>
        <a:xfrm>
          <a:off x="2552621" y="-621791"/>
          <a:ext cx="5284134" cy="5284134"/>
        </a:xfrm>
        <a:prstGeom prst="circularArrow">
          <a:avLst>
            <a:gd name="adj1" fmla="val 5194"/>
            <a:gd name="adj2" fmla="val 335500"/>
            <a:gd name="adj3" fmla="val 423455"/>
            <a:gd name="adj4" fmla="val 20640635"/>
            <a:gd name="adj5" fmla="val 606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A1A079-F18C-4AB9-81B2-664ADC872D1B}">
      <dsp:nvSpPr>
        <dsp:cNvPr id="0" name=""/>
        <dsp:cNvSpPr/>
      </dsp:nvSpPr>
      <dsp:spPr>
        <a:xfrm>
          <a:off x="6127802" y="2533725"/>
          <a:ext cx="2480040" cy="140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The approved Scope of Work will be developed based on needs and program guidelines.</a:t>
          </a:r>
          <a:endParaRPr lang="en-US" sz="1400" kern="1200" dirty="0"/>
        </a:p>
      </dsp:txBody>
      <dsp:txXfrm>
        <a:off x="6127802" y="2533725"/>
        <a:ext cx="2480040" cy="1407610"/>
      </dsp:txXfrm>
    </dsp:sp>
    <dsp:sp modelId="{084C7D1A-73A0-432E-B4B0-65DF0F5CB8BF}">
      <dsp:nvSpPr>
        <dsp:cNvPr id="0" name=""/>
        <dsp:cNvSpPr/>
      </dsp:nvSpPr>
      <dsp:spPr>
        <a:xfrm>
          <a:off x="2495804" y="-129091"/>
          <a:ext cx="5284134" cy="5284134"/>
        </a:xfrm>
        <a:prstGeom prst="circularArrow">
          <a:avLst>
            <a:gd name="adj1" fmla="val 5194"/>
            <a:gd name="adj2" fmla="val 335500"/>
            <a:gd name="adj3" fmla="val 4016440"/>
            <a:gd name="adj4" fmla="val 2251833"/>
            <a:gd name="adj5" fmla="val 606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C98340-E719-439D-9094-BF5DDE6EBFAF}">
      <dsp:nvSpPr>
        <dsp:cNvPr id="0" name=""/>
        <dsp:cNvSpPr/>
      </dsp:nvSpPr>
      <dsp:spPr>
        <a:xfrm>
          <a:off x="4434066" y="3896364"/>
          <a:ext cx="1407610" cy="192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Once accepted the Scope of Work is put out to bid by the City’s Purchasing Department. </a:t>
          </a:r>
          <a:endParaRPr lang="en-US" sz="1400" kern="1200" dirty="0"/>
        </a:p>
      </dsp:txBody>
      <dsp:txXfrm>
        <a:off x="4434066" y="3896364"/>
        <a:ext cx="1407610" cy="1922640"/>
      </dsp:txXfrm>
    </dsp:sp>
    <dsp:sp modelId="{A7B83502-4D08-46C5-8EC3-991CB5F73CA5}">
      <dsp:nvSpPr>
        <dsp:cNvPr id="0" name=""/>
        <dsp:cNvSpPr/>
      </dsp:nvSpPr>
      <dsp:spPr>
        <a:xfrm>
          <a:off x="2495804" y="-129091"/>
          <a:ext cx="5284134" cy="5284134"/>
        </a:xfrm>
        <a:prstGeom prst="circularArrow">
          <a:avLst>
            <a:gd name="adj1" fmla="val 5194"/>
            <a:gd name="adj2" fmla="val 335500"/>
            <a:gd name="adj3" fmla="val 8212667"/>
            <a:gd name="adj4" fmla="val 6448059"/>
            <a:gd name="adj5" fmla="val 606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4E92C1-19FB-45A2-A3C1-7776CD7B918C}">
      <dsp:nvSpPr>
        <dsp:cNvPr id="0" name=""/>
        <dsp:cNvSpPr/>
      </dsp:nvSpPr>
      <dsp:spPr>
        <a:xfrm>
          <a:off x="1065935" y="2533725"/>
          <a:ext cx="3683969" cy="140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Bids are electronically submitted by State Licensed Contractors.</a:t>
          </a:r>
        </a:p>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City will review all bids and award the lowest responsible bid in accordance with City guidelines and acceptance by the applicant</a:t>
          </a:r>
        </a:p>
      </dsp:txBody>
      <dsp:txXfrm>
        <a:off x="1065935" y="2533725"/>
        <a:ext cx="3683969" cy="1407610"/>
      </dsp:txXfrm>
    </dsp:sp>
    <dsp:sp modelId="{813A007F-1646-4B91-86EA-567A0E4A0450}">
      <dsp:nvSpPr>
        <dsp:cNvPr id="0" name=""/>
        <dsp:cNvSpPr/>
      </dsp:nvSpPr>
      <dsp:spPr>
        <a:xfrm>
          <a:off x="2495105" y="-169229"/>
          <a:ext cx="5284134" cy="5284134"/>
        </a:xfrm>
        <a:prstGeom prst="circularArrow">
          <a:avLst>
            <a:gd name="adj1" fmla="val 5194"/>
            <a:gd name="adj2" fmla="val 335500"/>
            <a:gd name="adj3" fmla="val 11991072"/>
            <a:gd name="adj4" fmla="val 10710718"/>
            <a:gd name="adj5" fmla="val 606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36D2E7-1500-48A4-BC15-7DBC3DEC7839}">
      <dsp:nvSpPr>
        <dsp:cNvPr id="0" name=""/>
        <dsp:cNvSpPr/>
      </dsp:nvSpPr>
      <dsp:spPr>
        <a:xfrm>
          <a:off x="2141354" y="57914"/>
          <a:ext cx="2820527" cy="140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After the bids are awarded, the Contract and Mortgage signing dates and time will be scheduled with the homeowner to take place at City Hall.</a:t>
          </a:r>
        </a:p>
      </dsp:txBody>
      <dsp:txXfrm>
        <a:off x="2141354" y="57914"/>
        <a:ext cx="2820527" cy="1407610"/>
      </dsp:txXfrm>
    </dsp:sp>
    <dsp:sp modelId="{B570813E-8C86-4FBF-8E59-954628E8461A}">
      <dsp:nvSpPr>
        <dsp:cNvPr id="0" name=""/>
        <dsp:cNvSpPr/>
      </dsp:nvSpPr>
      <dsp:spPr>
        <a:xfrm>
          <a:off x="2495714" y="-204140"/>
          <a:ext cx="5284134" cy="5284134"/>
        </a:xfrm>
        <a:prstGeom prst="circularArrow">
          <a:avLst>
            <a:gd name="adj1" fmla="val 5194"/>
            <a:gd name="adj2" fmla="val 335500"/>
            <a:gd name="adj3" fmla="val 17610877"/>
            <a:gd name="adj4" fmla="val 15452791"/>
            <a:gd name="adj5" fmla="val 606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39601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5486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27140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01069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24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7615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3287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26122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B61BEF0D-F0BB-DE4B-95CE-6DB70DBA9567}" type="datetimeFigureOut">
              <a:rPr lang="en-US" smtClean="0"/>
              <a:pPr/>
              <a:t>11/14/2025</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51602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46272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94085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11/14/2025</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7959249"/>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133" r:id="rId10"/>
    <p:sldLayoutId id="2147484134"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3.png"/><Relationship Id="rId7" Type="http://schemas.openxmlformats.org/officeDocument/2006/relationships/diagramColors" Target="../diagrams/colors4.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hyperlink" Target="https://www.flaglercounty.gov/departments/social-services/state-housing-initiatives-partnerships-ship/flagler-ship-programs" TargetMode="External"/><Relationship Id="rId2" Type="http://schemas.openxmlformats.org/officeDocument/2006/relationships/hyperlink" Target="mailto:jgonzalez@palmcoastgov.com" TargetMode="Externa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hyperlink" Target="mailto:antonio.jenkins@guardiancrm.com" TargetMode="External"/><Relationship Id="rId4" Type="http://schemas.openxmlformats.org/officeDocument/2006/relationships/hyperlink" Target="mailto:lgregg_mfhp@bellsouth.net"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duotone>
              <a:schemeClr val="bg2">
                <a:shade val="45000"/>
                <a:satMod val="135000"/>
              </a:schemeClr>
              <a:prstClr val="white"/>
            </a:duotone>
            <a:alphaModFix amt="35000"/>
            <a:extLst>
              <a:ext uri="{BEBA8EAE-BF5A-486C-A8C5-ECC9F3942E4B}">
                <a14:imgProps xmlns:a14="http://schemas.microsoft.com/office/drawing/2010/main">
                  <a14:imgLayer r:embed="rId4">
                    <a14:imgEffect>
                      <a14:sharpenSoften amount="50000"/>
                    </a14:imgEffect>
                  </a14:imgLayer>
                </a14:imgProps>
              </a:ext>
            </a:extLst>
          </a:blip>
          <a:srcRect l="36291" r="16598"/>
          <a:stretch/>
        </p:blipFill>
        <p:spPr>
          <a:xfrm>
            <a:off x="20" y="10"/>
            <a:ext cx="12191980" cy="6857990"/>
          </a:xfrm>
          <a:prstGeom prst="rect">
            <a:avLst/>
          </a:prstGeom>
        </p:spPr>
      </p:pic>
      <p:sp>
        <p:nvSpPr>
          <p:cNvPr id="2" name="Title 1"/>
          <p:cNvSpPr>
            <a:spLocks noGrp="1"/>
          </p:cNvSpPr>
          <p:nvPr>
            <p:ph type="ctrTitle"/>
          </p:nvPr>
        </p:nvSpPr>
        <p:spPr/>
        <p:txBody>
          <a:bodyPr>
            <a:normAutofit fontScale="90000"/>
          </a:bodyPr>
          <a:lstStyle/>
          <a:p>
            <a:pPr>
              <a:lnSpc>
                <a:spcPct val="90000"/>
              </a:lnSpc>
            </a:pPr>
            <a:r>
              <a:rPr lang="en-US" sz="5400" b="1" dirty="0">
                <a:solidFill>
                  <a:schemeClr val="accent1">
                    <a:lumMod val="75000"/>
                  </a:schemeClr>
                </a:solidFill>
                <a:latin typeface="Georgia" panose="02040502050405020303" pitchFamily="18" charset="0"/>
              </a:rPr>
              <a:t>Annual Housing Rehabilitation Program</a:t>
            </a:r>
            <a:br>
              <a:rPr lang="en-US" sz="5400" dirty="0">
                <a:solidFill>
                  <a:schemeClr val="accent1">
                    <a:lumMod val="75000"/>
                  </a:schemeClr>
                </a:solidFill>
                <a:latin typeface="Georgia" panose="02040502050405020303" pitchFamily="18" charset="0"/>
              </a:rPr>
            </a:br>
            <a:r>
              <a:rPr lang="en-US" sz="5400" b="1" dirty="0">
                <a:solidFill>
                  <a:schemeClr val="accent1">
                    <a:lumMod val="75000"/>
                  </a:schemeClr>
                </a:solidFill>
                <a:latin typeface="Georgia" panose="02040502050405020303" pitchFamily="18" charset="0"/>
              </a:rPr>
              <a:t>Applicant Workshop</a:t>
            </a:r>
          </a:p>
        </p:txBody>
      </p:sp>
      <p:sp>
        <p:nvSpPr>
          <p:cNvPr id="4" name="Title 1"/>
          <p:cNvSpPr>
            <a:spLocks noGrp="1"/>
          </p:cNvSpPr>
          <p:nvPr>
            <p:ph type="subTitle" idx="1"/>
          </p:nvPr>
        </p:nvSpPr>
        <p:spPr/>
        <p:txBody>
          <a:bodyPr>
            <a:normAutofit fontScale="55000" lnSpcReduction="20000"/>
          </a:bodyPr>
          <a:lstStyle/>
          <a:p>
            <a:pPr>
              <a:lnSpc>
                <a:spcPct val="90000"/>
              </a:lnSpc>
            </a:pPr>
            <a:br>
              <a:rPr lang="en-US" sz="800" b="1" dirty="0">
                <a:latin typeface="Georgia" panose="02040502050405020303" pitchFamily="18" charset="0"/>
              </a:rPr>
            </a:br>
            <a:r>
              <a:rPr lang="en-US" sz="1800" b="1" dirty="0">
                <a:latin typeface="Georgia" panose="02040502050405020303" pitchFamily="18" charset="0"/>
              </a:rPr>
              <a:t>City of Palm Coast </a:t>
            </a:r>
          </a:p>
          <a:p>
            <a:pPr>
              <a:lnSpc>
                <a:spcPct val="90000"/>
              </a:lnSpc>
            </a:pPr>
            <a:r>
              <a:rPr lang="en-US" sz="1800" b="1" dirty="0">
                <a:latin typeface="Georgia" panose="02040502050405020303" pitchFamily="18" charset="0"/>
              </a:rPr>
              <a:t>Community Development Block Grant (CDBG)</a:t>
            </a:r>
            <a:br>
              <a:rPr lang="en-US" sz="1800" b="1" dirty="0">
                <a:latin typeface="Georgia" panose="02040502050405020303" pitchFamily="18" charset="0"/>
              </a:rPr>
            </a:br>
            <a:br>
              <a:rPr lang="en-US" sz="1800" b="1" dirty="0">
                <a:latin typeface="Georgia" panose="02040502050405020303" pitchFamily="18" charset="0"/>
              </a:rPr>
            </a:br>
            <a:br>
              <a:rPr lang="en-US" sz="800" b="1" dirty="0"/>
            </a:br>
            <a:br>
              <a:rPr lang="en-US" sz="800" dirty="0"/>
            </a:br>
            <a:br>
              <a:rPr lang="en-US" sz="800" dirty="0">
                <a:latin typeface="Georgia" panose="02040502050405020303" pitchFamily="18" charset="0"/>
              </a:rPr>
            </a:br>
            <a:br>
              <a:rPr lang="en-US" sz="800" dirty="0">
                <a:latin typeface="Georgia" panose="02040502050405020303" pitchFamily="18" charset="0"/>
              </a:rPr>
            </a:br>
            <a:r>
              <a:rPr lang="en-US" sz="800" dirty="0"/>
              <a:t> </a:t>
            </a:r>
          </a:p>
        </p:txBody>
      </p:sp>
      <p:pic>
        <p:nvPicPr>
          <p:cNvPr id="5" name="Picture 4"/>
          <p:cNvPicPr>
            <a:picLocks noChangeAspect="1"/>
          </p:cNvPicPr>
          <p:nvPr/>
        </p:nvPicPr>
        <p:blipFill>
          <a:blip r:embed="rId5"/>
          <a:stretch>
            <a:fillRect/>
          </a:stretch>
        </p:blipFill>
        <p:spPr>
          <a:xfrm>
            <a:off x="303602" y="5668976"/>
            <a:ext cx="1310640" cy="1012013"/>
          </a:xfrm>
          <a:prstGeom prst="rect">
            <a:avLst/>
          </a:prstGeom>
        </p:spPr>
      </p:pic>
    </p:spTree>
    <p:extLst>
      <p:ext uri="{BB962C8B-B14F-4D97-AF65-F5344CB8AC3E}">
        <p14:creationId xmlns:p14="http://schemas.microsoft.com/office/powerpoint/2010/main" val="159851961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187E280-42CA-468F-B99D-39F20137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9" name="Picture 8">
            <a:extLst>
              <a:ext uri="{FF2B5EF4-FFF2-40B4-BE49-F238E27FC236}">
                <a16:creationId xmlns:a16="http://schemas.microsoft.com/office/drawing/2014/main" id="{873368F2-4313-4207-8428-7D43FC6C45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srcRect t="2769" b="-2769"/>
          <a:stretch/>
        </p:blipFill>
        <p:spPr>
          <a:xfrm>
            <a:off x="0" y="6135624"/>
            <a:ext cx="12192000" cy="742950"/>
          </a:xfrm>
          <a:prstGeom prst="rect">
            <a:avLst/>
          </a:prstGeom>
        </p:spPr>
      </p:pic>
      <p:cxnSp>
        <p:nvCxnSpPr>
          <p:cNvPr id="10" name="Straight Connector 9">
            <a:extLst>
              <a:ext uri="{FF2B5EF4-FFF2-40B4-BE49-F238E27FC236}">
                <a16:creationId xmlns:a16="http://schemas.microsoft.com/office/drawing/2014/main" id="{63992288-8A47-4BDE-A51E-47BF6AE7D6D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699E40A-AFF1-4788-B857-F9C4CA280E6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 useBgFill="1">
        <p:nvSpPr>
          <p:cNvPr id="14" name="Rectangle 13">
            <a:extLst>
              <a:ext uri="{FF2B5EF4-FFF2-40B4-BE49-F238E27FC236}">
                <a16:creationId xmlns:a16="http://schemas.microsoft.com/office/drawing/2014/main" id="{CD710502-BF9A-45EF-978C-6B1C073F96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6C399D6-8CF2-455A-85F3-C9B7677DA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TextBox 5">
            <a:extLst>
              <a:ext uri="{FF2B5EF4-FFF2-40B4-BE49-F238E27FC236}">
                <a16:creationId xmlns:a16="http://schemas.microsoft.com/office/drawing/2014/main" id="{BB7A9D0E-3076-5584-88A3-E84DE96B7085}"/>
              </a:ext>
            </a:extLst>
          </p:cNvPr>
          <p:cNvSpPr txBox="1"/>
          <p:nvPr/>
        </p:nvSpPr>
        <p:spPr>
          <a:xfrm>
            <a:off x="1776729" y="4459039"/>
            <a:ext cx="8643011" cy="551528"/>
          </a:xfrm>
          <a:prstGeom prst="rect">
            <a:avLst/>
          </a:prstGeom>
        </p:spPr>
        <p:txBody>
          <a:bodyPr vert="horz" lIns="91440" tIns="45720" rIns="91440" bIns="0" rtlCol="0" anchor="b">
            <a:normAutofit/>
          </a:bodyPr>
          <a:lstStyle/>
          <a:p>
            <a:pPr defTabSz="914400">
              <a:lnSpc>
                <a:spcPct val="90000"/>
              </a:lnSpc>
              <a:spcBef>
                <a:spcPct val="0"/>
              </a:spcBef>
              <a:spcAft>
                <a:spcPts val="600"/>
              </a:spcAft>
            </a:pPr>
            <a:r>
              <a:rPr lang="en-US" sz="3600">
                <a:latin typeface="+mj-lt"/>
                <a:ea typeface="+mj-ea"/>
                <a:cs typeface="+mj-cs"/>
              </a:rPr>
              <a:t>Housing Rehabilitation Program</a:t>
            </a:r>
          </a:p>
        </p:txBody>
      </p:sp>
      <p:grpSp>
        <p:nvGrpSpPr>
          <p:cNvPr id="18" name="Group 17">
            <a:extLst>
              <a:ext uri="{FF2B5EF4-FFF2-40B4-BE49-F238E27FC236}">
                <a16:creationId xmlns:a16="http://schemas.microsoft.com/office/drawing/2014/main" id="{791DDD85-FE4E-4867-8829-E4413A8D3C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81101" y="323838"/>
            <a:ext cx="8025265" cy="3652791"/>
            <a:chOff x="2081101" y="323838"/>
            <a:chExt cx="8025265" cy="3652791"/>
          </a:xfrm>
        </p:grpSpPr>
        <p:sp>
          <p:nvSpPr>
            <p:cNvPr id="20" name="Rectangle 19">
              <a:extLst>
                <a:ext uri="{FF2B5EF4-FFF2-40B4-BE49-F238E27FC236}">
                  <a16:creationId xmlns:a16="http://schemas.microsoft.com/office/drawing/2014/main" id="{AAF7A108-FB7F-4532-9938-EAB9A9FB48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81101" y="323838"/>
              <a:ext cx="8025265" cy="365279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1F9E5D4-C532-4E98-96C0-03AF2C702B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04879" y="647445"/>
              <a:ext cx="7385131" cy="3002215"/>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Content Placeholder 4">
            <a:extLst>
              <a:ext uri="{FF2B5EF4-FFF2-40B4-BE49-F238E27FC236}">
                <a16:creationId xmlns:a16="http://schemas.microsoft.com/office/drawing/2014/main" id="{ABCC7923-1F9D-FDB5-DC76-18192AC34980}"/>
              </a:ext>
            </a:extLst>
          </p:cNvPr>
          <p:cNvPicPr>
            <a:picLocks noGrp="1" noChangeAspect="1"/>
          </p:cNvPicPr>
          <p:nvPr>
            <p:ph idx="1"/>
          </p:nvPr>
        </p:nvPicPr>
        <p:blipFill>
          <a:blip r:embed="rId3"/>
          <a:srcRect l="2425" r="43" b="-2"/>
          <a:stretch/>
        </p:blipFill>
        <p:spPr>
          <a:xfrm>
            <a:off x="2476516" y="714235"/>
            <a:ext cx="7171898" cy="2864576"/>
          </a:xfrm>
          <a:prstGeom prst="rect">
            <a:avLst/>
          </a:prstGeom>
        </p:spPr>
      </p:pic>
      <p:cxnSp>
        <p:nvCxnSpPr>
          <p:cNvPr id="26" name="Straight Connector 25">
            <a:extLst>
              <a:ext uri="{FF2B5EF4-FFF2-40B4-BE49-F238E27FC236}">
                <a16:creationId xmlns:a16="http://schemas.microsoft.com/office/drawing/2014/main" id="{A2AEB94E-456D-4E43-8F29-08C9016E4A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15725" y="4459039"/>
            <a:ext cx="0" cy="55152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pic>
        <p:nvPicPr>
          <p:cNvPr id="28" name="Picture 27">
            <a:extLst>
              <a:ext uri="{FF2B5EF4-FFF2-40B4-BE49-F238E27FC236}">
                <a16:creationId xmlns:a16="http://schemas.microsoft.com/office/drawing/2014/main" id="{78089A5F-A3D5-4F40-BBC7-8887FA911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srcRect t="2769" b="-2769"/>
          <a:stretch/>
        </p:blipFill>
        <p:spPr>
          <a:xfrm>
            <a:off x="0" y="6135624"/>
            <a:ext cx="12192000" cy="742950"/>
          </a:xfrm>
          <a:prstGeom prst="rect">
            <a:avLst/>
          </a:prstGeom>
        </p:spPr>
      </p:pic>
      <p:cxnSp>
        <p:nvCxnSpPr>
          <p:cNvPr id="30" name="Straight Connector 29">
            <a:extLst>
              <a:ext uri="{FF2B5EF4-FFF2-40B4-BE49-F238E27FC236}">
                <a16:creationId xmlns:a16="http://schemas.microsoft.com/office/drawing/2014/main" id="{F77BC6CB-6130-43C1-8B9A-DD28B7E27C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8B98F85-C576-891F-0FE5-2665BDF59B39}"/>
              </a:ext>
            </a:extLst>
          </p:cNvPr>
          <p:cNvPicPr>
            <a:picLocks noChangeAspect="1"/>
          </p:cNvPicPr>
          <p:nvPr/>
        </p:nvPicPr>
        <p:blipFill>
          <a:blip r:embed="rId4"/>
          <a:stretch>
            <a:fillRect/>
          </a:stretch>
        </p:blipFill>
        <p:spPr>
          <a:xfrm>
            <a:off x="11076111" y="6120149"/>
            <a:ext cx="655377" cy="506012"/>
          </a:xfrm>
          <a:prstGeom prst="rect">
            <a:avLst/>
          </a:prstGeom>
        </p:spPr>
      </p:pic>
    </p:spTree>
    <p:extLst>
      <p:ext uri="{BB962C8B-B14F-4D97-AF65-F5344CB8AC3E}">
        <p14:creationId xmlns:p14="http://schemas.microsoft.com/office/powerpoint/2010/main" val="351018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261" t="10026" r="3479" b="7352"/>
          <a:stretch/>
        </p:blipFill>
        <p:spPr>
          <a:xfrm>
            <a:off x="152562" y="6294368"/>
            <a:ext cx="1973339" cy="458369"/>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p:cNvSpPr>
            <a:spLocks noGrp="1"/>
          </p:cNvSpPr>
          <p:nvPr>
            <p:ph type="title"/>
          </p:nvPr>
        </p:nvSpPr>
        <p:spPr>
          <a:xfrm>
            <a:off x="1619003" y="695730"/>
            <a:ext cx="10364451" cy="722524"/>
          </a:xfrm>
        </p:spPr>
        <p:txBody>
          <a:bodyPr>
            <a:normAutofit/>
          </a:bodyPr>
          <a:lstStyle/>
          <a:p>
            <a:r>
              <a:rPr lang="en-US" sz="4400" b="1" dirty="0">
                <a:solidFill>
                  <a:srgbClr val="0070C0"/>
                </a:solidFill>
                <a:latin typeface="Arial Rounded MT Bold" panose="020F0704030504030204" pitchFamily="34" charset="0"/>
              </a:rPr>
              <a:t>CDBG Entitlement Program Overview </a:t>
            </a:r>
          </a:p>
        </p:txBody>
      </p:sp>
      <p:sp>
        <p:nvSpPr>
          <p:cNvPr id="3" name="Content Placeholder 2"/>
          <p:cNvSpPr>
            <a:spLocks noGrp="1"/>
          </p:cNvSpPr>
          <p:nvPr>
            <p:ph idx="1"/>
          </p:nvPr>
        </p:nvSpPr>
        <p:spPr>
          <a:xfrm>
            <a:off x="1502228" y="1998879"/>
            <a:ext cx="10182646" cy="3776771"/>
          </a:xfrm>
        </p:spPr>
        <p:txBody>
          <a:bodyPr>
            <a:normAutofit/>
          </a:bodyPr>
          <a:lstStyle/>
          <a:p>
            <a:pPr marL="0" indent="0">
              <a:lnSpc>
                <a:spcPct val="110000"/>
              </a:lnSpc>
              <a:buNone/>
            </a:pPr>
            <a:r>
              <a:rPr lang="en-US" sz="2400" dirty="0">
                <a:latin typeface="Arial" panose="020B0604020202020204" pitchFamily="34" charset="0"/>
                <a:cs typeface="Arial" panose="020B0604020202020204" pitchFamily="34" charset="0"/>
              </a:rPr>
              <a:t>Federal Program that provides annual grants to local government and States started in 1974 to provide a wide range of community development and housing needs. </a:t>
            </a:r>
          </a:p>
          <a:p>
            <a:pPr>
              <a:lnSpc>
                <a:spcPct val="110000"/>
              </a:lnSpc>
            </a:pPr>
            <a:endParaRPr lang="en-US" sz="2400" dirty="0">
              <a:latin typeface="Arial" panose="020B0604020202020204" pitchFamily="34" charset="0"/>
              <a:cs typeface="Arial" panose="020B0604020202020204" pitchFamily="34" charset="0"/>
            </a:endParaRPr>
          </a:p>
          <a:p>
            <a:pPr marL="0" indent="0">
              <a:lnSpc>
                <a:spcPct val="110000"/>
              </a:lnSpc>
              <a:buNone/>
            </a:pPr>
            <a:r>
              <a:rPr lang="en-US" sz="2400" dirty="0">
                <a:latin typeface="Arial" panose="020B0604020202020204" pitchFamily="34" charset="0"/>
                <a:cs typeface="Arial" panose="020B0604020202020204" pitchFamily="34" charset="0"/>
              </a:rPr>
              <a:t>The City of Palm Coast component of CDBG provides qualified families and individuals with rehabilitation and repairs to correct code, health and safety code deficiencies by giving homeowners the opportunity to apply for a Forgivable Mortgage Loan.</a:t>
            </a:r>
          </a:p>
          <a:p>
            <a:pPr marL="0" indent="0">
              <a:lnSpc>
                <a:spcPct val="110000"/>
              </a:lnSpc>
              <a:buNone/>
            </a:pPr>
            <a:endParaRPr lang="en-US" sz="1400" dirty="0"/>
          </a:p>
        </p:txBody>
      </p:sp>
    </p:spTree>
    <p:extLst>
      <p:ext uri="{BB962C8B-B14F-4D97-AF65-F5344CB8AC3E}">
        <p14:creationId xmlns:p14="http://schemas.microsoft.com/office/powerpoint/2010/main" val="3422248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3658" y="456397"/>
            <a:ext cx="11924684" cy="697369"/>
          </a:xfrm>
        </p:spPr>
        <p:txBody>
          <a:bodyPr anchor="t">
            <a:noAutofit/>
          </a:bodyPr>
          <a:lstStyle/>
          <a:p>
            <a:pPr algn="ctr"/>
            <a:r>
              <a:rPr lang="en-US" sz="4400" b="1" dirty="0">
                <a:solidFill>
                  <a:schemeClr val="accent1">
                    <a:lumMod val="50000"/>
                  </a:schemeClr>
                </a:solidFill>
                <a:latin typeface="Arial Rounded MT Bold" panose="020F0704030504030204" pitchFamily="34" charset="0"/>
              </a:rPr>
              <a:t>City of Palm Coast Partnerships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78150587"/>
              </p:ext>
            </p:extLst>
          </p:nvPr>
        </p:nvGraphicFramePr>
        <p:xfrm>
          <a:off x="2754977" y="1254738"/>
          <a:ext cx="6778322" cy="48578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rotWithShape="1">
          <a:blip r:embed="rId7"/>
          <a:srcRect l="2179" t="9924" r="3577" b="6737"/>
          <a:stretch/>
        </p:blipFill>
        <p:spPr>
          <a:xfrm>
            <a:off x="133658" y="6112543"/>
            <a:ext cx="2443962" cy="578119"/>
          </a:xfrm>
          <a:prstGeom prst="rect">
            <a:avLst/>
          </a:prstGeom>
          <a:effectLst>
            <a:outerShdw blurRad="749300" dist="1473200" dir="6420000" algn="ctr" rotWithShape="0">
              <a:srgbClr val="000000">
                <a:alpha val="0"/>
              </a:srgbClr>
            </a:outerShdw>
          </a:effectLst>
        </p:spPr>
      </p:pic>
    </p:spTree>
    <p:extLst>
      <p:ext uri="{BB962C8B-B14F-4D97-AF65-F5344CB8AC3E}">
        <p14:creationId xmlns:p14="http://schemas.microsoft.com/office/powerpoint/2010/main" val="225181953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750"/>
                                  </p:stCondLst>
                                  <p:childTnLst>
                                    <p:set>
                                      <p:cBhvr>
                                        <p:cTn id="6" dur="1" fill="hold">
                                          <p:stCondLst>
                                            <p:cond delay="0"/>
                                          </p:stCondLst>
                                        </p:cTn>
                                        <p:tgtEl>
                                          <p:spTgt spid="6">
                                            <p:graphicEl>
                                              <a:dgm id="{52C57119-4897-4D09-80DD-C8B3872A46BE}"/>
                                            </p:graphicEl>
                                          </p:spTgt>
                                        </p:tgtEl>
                                        <p:attrNameLst>
                                          <p:attrName>style.visibility</p:attrName>
                                        </p:attrNameLst>
                                      </p:cBhvr>
                                      <p:to>
                                        <p:strVal val="visible"/>
                                      </p:to>
                                    </p:set>
                                    <p:animEffect transition="in" filter="fade">
                                      <p:cBhvr>
                                        <p:cTn id="7" dur="1000"/>
                                        <p:tgtEl>
                                          <p:spTgt spid="6">
                                            <p:graphicEl>
                                              <a:dgm id="{52C57119-4897-4D09-80DD-C8B3872A46BE}"/>
                                            </p:graphicEl>
                                          </p:spTgt>
                                        </p:tgtEl>
                                      </p:cBhvr>
                                    </p:animEffect>
                                    <p:anim calcmode="lin" valueType="num">
                                      <p:cBhvr>
                                        <p:cTn id="8" dur="1000" fill="hold"/>
                                        <p:tgtEl>
                                          <p:spTgt spid="6">
                                            <p:graphicEl>
                                              <a:dgm id="{52C57119-4897-4D09-80DD-C8B3872A46BE}"/>
                                            </p:graphicEl>
                                          </p:spTgt>
                                        </p:tgtEl>
                                        <p:attrNameLst>
                                          <p:attrName>ppt_x</p:attrName>
                                        </p:attrNameLst>
                                      </p:cBhvr>
                                      <p:tavLst>
                                        <p:tav tm="0">
                                          <p:val>
                                            <p:strVal val="#ppt_x"/>
                                          </p:val>
                                        </p:tav>
                                        <p:tav tm="100000">
                                          <p:val>
                                            <p:strVal val="#ppt_x"/>
                                          </p:val>
                                        </p:tav>
                                      </p:tavLst>
                                    </p:anim>
                                    <p:anim calcmode="lin" valueType="num">
                                      <p:cBhvr>
                                        <p:cTn id="9" dur="1000" fill="hold"/>
                                        <p:tgtEl>
                                          <p:spTgt spid="6">
                                            <p:graphicEl>
                                              <a:dgm id="{52C57119-4897-4D09-80DD-C8B3872A46BE}"/>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750"/>
                                  </p:stCondLst>
                                  <p:childTnLst>
                                    <p:set>
                                      <p:cBhvr>
                                        <p:cTn id="13" dur="1" fill="hold">
                                          <p:stCondLst>
                                            <p:cond delay="0"/>
                                          </p:stCondLst>
                                        </p:cTn>
                                        <p:tgtEl>
                                          <p:spTgt spid="6">
                                            <p:graphicEl>
                                              <a:dgm id="{7EB4C3C3-664C-4547-BB21-B1B84F74F517}"/>
                                            </p:graphicEl>
                                          </p:spTgt>
                                        </p:tgtEl>
                                        <p:attrNameLst>
                                          <p:attrName>style.visibility</p:attrName>
                                        </p:attrNameLst>
                                      </p:cBhvr>
                                      <p:to>
                                        <p:strVal val="visible"/>
                                      </p:to>
                                    </p:set>
                                    <p:animEffect transition="in" filter="fade">
                                      <p:cBhvr>
                                        <p:cTn id="14" dur="1000"/>
                                        <p:tgtEl>
                                          <p:spTgt spid="6">
                                            <p:graphicEl>
                                              <a:dgm id="{7EB4C3C3-664C-4547-BB21-B1B84F74F517}"/>
                                            </p:graphicEl>
                                          </p:spTgt>
                                        </p:tgtEl>
                                      </p:cBhvr>
                                    </p:animEffect>
                                    <p:anim calcmode="lin" valueType="num">
                                      <p:cBhvr>
                                        <p:cTn id="15" dur="1000" fill="hold"/>
                                        <p:tgtEl>
                                          <p:spTgt spid="6">
                                            <p:graphicEl>
                                              <a:dgm id="{7EB4C3C3-664C-4547-BB21-B1B84F74F517}"/>
                                            </p:graphicEl>
                                          </p:spTgt>
                                        </p:tgtEl>
                                        <p:attrNameLst>
                                          <p:attrName>ppt_x</p:attrName>
                                        </p:attrNameLst>
                                      </p:cBhvr>
                                      <p:tavLst>
                                        <p:tav tm="0">
                                          <p:val>
                                            <p:strVal val="#ppt_x"/>
                                          </p:val>
                                        </p:tav>
                                        <p:tav tm="100000">
                                          <p:val>
                                            <p:strVal val="#ppt_x"/>
                                          </p:val>
                                        </p:tav>
                                      </p:tavLst>
                                    </p:anim>
                                    <p:anim calcmode="lin" valueType="num">
                                      <p:cBhvr>
                                        <p:cTn id="16" dur="1000" fill="hold"/>
                                        <p:tgtEl>
                                          <p:spTgt spid="6">
                                            <p:graphicEl>
                                              <a:dgm id="{7EB4C3C3-664C-4547-BB21-B1B84F74F517}"/>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750"/>
                                  </p:stCondLst>
                                  <p:childTnLst>
                                    <p:set>
                                      <p:cBhvr>
                                        <p:cTn id="20" dur="1" fill="hold">
                                          <p:stCondLst>
                                            <p:cond delay="0"/>
                                          </p:stCondLst>
                                        </p:cTn>
                                        <p:tgtEl>
                                          <p:spTgt spid="6">
                                            <p:graphicEl>
                                              <a:dgm id="{859202DA-29F8-451F-91EF-190CDE262230}"/>
                                            </p:graphicEl>
                                          </p:spTgt>
                                        </p:tgtEl>
                                        <p:attrNameLst>
                                          <p:attrName>style.visibility</p:attrName>
                                        </p:attrNameLst>
                                      </p:cBhvr>
                                      <p:to>
                                        <p:strVal val="visible"/>
                                      </p:to>
                                    </p:set>
                                    <p:animEffect transition="in" filter="fade">
                                      <p:cBhvr>
                                        <p:cTn id="21" dur="1000"/>
                                        <p:tgtEl>
                                          <p:spTgt spid="6">
                                            <p:graphicEl>
                                              <a:dgm id="{859202DA-29F8-451F-91EF-190CDE262230}"/>
                                            </p:graphicEl>
                                          </p:spTgt>
                                        </p:tgtEl>
                                      </p:cBhvr>
                                    </p:animEffect>
                                    <p:anim calcmode="lin" valueType="num">
                                      <p:cBhvr>
                                        <p:cTn id="22" dur="1000" fill="hold"/>
                                        <p:tgtEl>
                                          <p:spTgt spid="6">
                                            <p:graphicEl>
                                              <a:dgm id="{859202DA-29F8-451F-91EF-190CDE262230}"/>
                                            </p:graphicEl>
                                          </p:spTgt>
                                        </p:tgtEl>
                                        <p:attrNameLst>
                                          <p:attrName>ppt_x</p:attrName>
                                        </p:attrNameLst>
                                      </p:cBhvr>
                                      <p:tavLst>
                                        <p:tav tm="0">
                                          <p:val>
                                            <p:strVal val="#ppt_x"/>
                                          </p:val>
                                        </p:tav>
                                        <p:tav tm="100000">
                                          <p:val>
                                            <p:strVal val="#ppt_x"/>
                                          </p:val>
                                        </p:tav>
                                      </p:tavLst>
                                    </p:anim>
                                    <p:anim calcmode="lin" valueType="num">
                                      <p:cBhvr>
                                        <p:cTn id="23" dur="1000" fill="hold"/>
                                        <p:tgtEl>
                                          <p:spTgt spid="6">
                                            <p:graphicEl>
                                              <a:dgm id="{859202DA-29F8-451F-91EF-190CDE262230}"/>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750"/>
                                  </p:stCondLst>
                                  <p:childTnLst>
                                    <p:set>
                                      <p:cBhvr>
                                        <p:cTn id="27" dur="1" fill="hold">
                                          <p:stCondLst>
                                            <p:cond delay="0"/>
                                          </p:stCondLst>
                                        </p:cTn>
                                        <p:tgtEl>
                                          <p:spTgt spid="6">
                                            <p:graphicEl>
                                              <a:dgm id="{0C8C4D3F-F8E2-464C-AB57-E7C5FE1938DC}"/>
                                            </p:graphicEl>
                                          </p:spTgt>
                                        </p:tgtEl>
                                        <p:attrNameLst>
                                          <p:attrName>style.visibility</p:attrName>
                                        </p:attrNameLst>
                                      </p:cBhvr>
                                      <p:to>
                                        <p:strVal val="visible"/>
                                      </p:to>
                                    </p:set>
                                    <p:animEffect transition="in" filter="fade">
                                      <p:cBhvr>
                                        <p:cTn id="28" dur="1000"/>
                                        <p:tgtEl>
                                          <p:spTgt spid="6">
                                            <p:graphicEl>
                                              <a:dgm id="{0C8C4D3F-F8E2-464C-AB57-E7C5FE1938DC}"/>
                                            </p:graphicEl>
                                          </p:spTgt>
                                        </p:tgtEl>
                                      </p:cBhvr>
                                    </p:animEffect>
                                    <p:anim calcmode="lin" valueType="num">
                                      <p:cBhvr>
                                        <p:cTn id="29" dur="1000" fill="hold"/>
                                        <p:tgtEl>
                                          <p:spTgt spid="6">
                                            <p:graphicEl>
                                              <a:dgm id="{0C8C4D3F-F8E2-464C-AB57-E7C5FE1938DC}"/>
                                            </p:graphicEl>
                                          </p:spTgt>
                                        </p:tgtEl>
                                        <p:attrNameLst>
                                          <p:attrName>ppt_x</p:attrName>
                                        </p:attrNameLst>
                                      </p:cBhvr>
                                      <p:tavLst>
                                        <p:tav tm="0">
                                          <p:val>
                                            <p:strVal val="#ppt_x"/>
                                          </p:val>
                                        </p:tav>
                                        <p:tav tm="100000">
                                          <p:val>
                                            <p:strVal val="#ppt_x"/>
                                          </p:val>
                                        </p:tav>
                                      </p:tavLst>
                                    </p:anim>
                                    <p:anim calcmode="lin" valueType="num">
                                      <p:cBhvr>
                                        <p:cTn id="30" dur="1000" fill="hold"/>
                                        <p:tgtEl>
                                          <p:spTgt spid="6">
                                            <p:graphicEl>
                                              <a:dgm id="{0C8C4D3F-F8E2-464C-AB57-E7C5FE1938DC}"/>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750"/>
                                  </p:stCondLst>
                                  <p:childTnLst>
                                    <p:set>
                                      <p:cBhvr>
                                        <p:cTn id="34" dur="1" fill="hold">
                                          <p:stCondLst>
                                            <p:cond delay="0"/>
                                          </p:stCondLst>
                                        </p:cTn>
                                        <p:tgtEl>
                                          <p:spTgt spid="6">
                                            <p:graphicEl>
                                              <a:dgm id="{531C1D41-9238-4A7B-A0A1-85C6DBE51E9E}"/>
                                            </p:graphicEl>
                                          </p:spTgt>
                                        </p:tgtEl>
                                        <p:attrNameLst>
                                          <p:attrName>style.visibility</p:attrName>
                                        </p:attrNameLst>
                                      </p:cBhvr>
                                      <p:to>
                                        <p:strVal val="visible"/>
                                      </p:to>
                                    </p:set>
                                    <p:animEffect transition="in" filter="fade">
                                      <p:cBhvr>
                                        <p:cTn id="35" dur="1000"/>
                                        <p:tgtEl>
                                          <p:spTgt spid="6">
                                            <p:graphicEl>
                                              <a:dgm id="{531C1D41-9238-4A7B-A0A1-85C6DBE51E9E}"/>
                                            </p:graphicEl>
                                          </p:spTgt>
                                        </p:tgtEl>
                                      </p:cBhvr>
                                    </p:animEffect>
                                    <p:anim calcmode="lin" valueType="num">
                                      <p:cBhvr>
                                        <p:cTn id="36" dur="1000" fill="hold"/>
                                        <p:tgtEl>
                                          <p:spTgt spid="6">
                                            <p:graphicEl>
                                              <a:dgm id="{531C1D41-9238-4A7B-A0A1-85C6DBE51E9E}"/>
                                            </p:graphicEl>
                                          </p:spTgt>
                                        </p:tgtEl>
                                        <p:attrNameLst>
                                          <p:attrName>ppt_x</p:attrName>
                                        </p:attrNameLst>
                                      </p:cBhvr>
                                      <p:tavLst>
                                        <p:tav tm="0">
                                          <p:val>
                                            <p:strVal val="#ppt_x"/>
                                          </p:val>
                                        </p:tav>
                                        <p:tav tm="100000">
                                          <p:val>
                                            <p:strVal val="#ppt_x"/>
                                          </p:val>
                                        </p:tav>
                                      </p:tavLst>
                                    </p:anim>
                                    <p:anim calcmode="lin" valueType="num">
                                      <p:cBhvr>
                                        <p:cTn id="37" dur="1000" fill="hold"/>
                                        <p:tgtEl>
                                          <p:spTgt spid="6">
                                            <p:graphicEl>
                                              <a:dgm id="{531C1D41-9238-4A7B-A0A1-85C6DBE51E9E}"/>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750"/>
                                  </p:stCondLst>
                                  <p:childTnLst>
                                    <p:set>
                                      <p:cBhvr>
                                        <p:cTn id="41" dur="1" fill="hold">
                                          <p:stCondLst>
                                            <p:cond delay="0"/>
                                          </p:stCondLst>
                                        </p:cTn>
                                        <p:tgtEl>
                                          <p:spTgt spid="6">
                                            <p:graphicEl>
                                              <a:dgm id="{7B560C1B-CF99-4478-B358-CAA33D7FC679}"/>
                                            </p:graphicEl>
                                          </p:spTgt>
                                        </p:tgtEl>
                                        <p:attrNameLst>
                                          <p:attrName>style.visibility</p:attrName>
                                        </p:attrNameLst>
                                      </p:cBhvr>
                                      <p:to>
                                        <p:strVal val="visible"/>
                                      </p:to>
                                    </p:set>
                                    <p:animEffect transition="in" filter="fade">
                                      <p:cBhvr>
                                        <p:cTn id="42" dur="1000"/>
                                        <p:tgtEl>
                                          <p:spTgt spid="6">
                                            <p:graphicEl>
                                              <a:dgm id="{7B560C1B-CF99-4478-B358-CAA33D7FC679}"/>
                                            </p:graphicEl>
                                          </p:spTgt>
                                        </p:tgtEl>
                                      </p:cBhvr>
                                    </p:animEffect>
                                    <p:anim calcmode="lin" valueType="num">
                                      <p:cBhvr>
                                        <p:cTn id="43" dur="1000" fill="hold"/>
                                        <p:tgtEl>
                                          <p:spTgt spid="6">
                                            <p:graphicEl>
                                              <a:dgm id="{7B560C1B-CF99-4478-B358-CAA33D7FC679}"/>
                                            </p:graphicEl>
                                          </p:spTgt>
                                        </p:tgtEl>
                                        <p:attrNameLst>
                                          <p:attrName>ppt_x</p:attrName>
                                        </p:attrNameLst>
                                      </p:cBhvr>
                                      <p:tavLst>
                                        <p:tav tm="0">
                                          <p:val>
                                            <p:strVal val="#ppt_x"/>
                                          </p:val>
                                        </p:tav>
                                        <p:tav tm="100000">
                                          <p:val>
                                            <p:strVal val="#ppt_x"/>
                                          </p:val>
                                        </p:tav>
                                      </p:tavLst>
                                    </p:anim>
                                    <p:anim calcmode="lin" valueType="num">
                                      <p:cBhvr>
                                        <p:cTn id="44" dur="1000" fill="hold"/>
                                        <p:tgtEl>
                                          <p:spTgt spid="6">
                                            <p:graphicEl>
                                              <a:dgm id="{7B560C1B-CF99-4478-B358-CAA33D7FC679}"/>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2BA4-4937-423E-9405-A50B0A5AFBF7}"/>
              </a:ext>
            </a:extLst>
          </p:cNvPr>
          <p:cNvSpPr>
            <a:spLocks noGrp="1"/>
          </p:cNvSpPr>
          <p:nvPr>
            <p:ph type="title"/>
          </p:nvPr>
        </p:nvSpPr>
        <p:spPr>
          <a:xfrm>
            <a:off x="113770" y="-65313"/>
            <a:ext cx="4924761" cy="6159976"/>
          </a:xfrm>
          <a:noFill/>
        </p:spPr>
        <p:txBody>
          <a:bodyPr vert="horz" lIns="91440" tIns="45720" rIns="91440" bIns="45720" rtlCol="0" anchor="ctr">
            <a:normAutofit/>
          </a:bodyPr>
          <a:lstStyle/>
          <a:p>
            <a:r>
              <a:rPr lang="en-US" sz="4400" dirty="0">
                <a:solidFill>
                  <a:srgbClr val="0070C0"/>
                </a:solidFill>
                <a:latin typeface="Arial Rounded MT Bold" panose="020F0704030504030204" pitchFamily="34" charset="0"/>
              </a:rPr>
              <a:t>Basic Eligibility Requirements</a:t>
            </a:r>
          </a:p>
        </p:txBody>
      </p:sp>
      <p:graphicFrame>
        <p:nvGraphicFramePr>
          <p:cNvPr id="18" name="Content Placeholder 2">
            <a:extLst>
              <a:ext uri="{FF2B5EF4-FFF2-40B4-BE49-F238E27FC236}">
                <a16:creationId xmlns:a16="http://schemas.microsoft.com/office/drawing/2014/main" id="{1B10164B-3873-B8F7-6144-3041120A4324}"/>
              </a:ext>
            </a:extLst>
          </p:cNvPr>
          <p:cNvGraphicFramePr>
            <a:graphicFrameLocks noGrp="1"/>
          </p:cNvGraphicFramePr>
          <p:nvPr>
            <p:ph idx="1"/>
            <p:extLst>
              <p:ext uri="{D42A27DB-BD31-4B8C-83A1-F6EECF244321}">
                <p14:modId xmlns:p14="http://schemas.microsoft.com/office/powerpoint/2010/main" val="780695586"/>
              </p:ext>
            </p:extLst>
          </p:nvPr>
        </p:nvGraphicFramePr>
        <p:xfrm>
          <a:off x="5141792" y="935233"/>
          <a:ext cx="6692814"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DCA62A98-431E-45B8-B468-AE051B375A75}"/>
              </a:ext>
            </a:extLst>
          </p:cNvPr>
          <p:cNvPicPr>
            <a:picLocks noChangeAspect="1"/>
          </p:cNvPicPr>
          <p:nvPr/>
        </p:nvPicPr>
        <p:blipFill>
          <a:blip r:embed="rId7"/>
          <a:stretch>
            <a:fillRect/>
          </a:stretch>
        </p:blipFill>
        <p:spPr>
          <a:xfrm>
            <a:off x="9778562" y="6176144"/>
            <a:ext cx="2056044" cy="545091"/>
          </a:xfrm>
          <a:prstGeom prst="rect">
            <a:avLst/>
          </a:prstGeom>
          <a:solidFill>
            <a:schemeClr val="accent1"/>
          </a:solidFill>
        </p:spPr>
      </p:pic>
    </p:spTree>
    <p:extLst>
      <p:ext uri="{BB962C8B-B14F-4D97-AF65-F5344CB8AC3E}">
        <p14:creationId xmlns:p14="http://schemas.microsoft.com/office/powerpoint/2010/main" val="309885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500"/>
                                  </p:stCondLst>
                                  <p:childTnLst>
                                    <p:set>
                                      <p:cBhvr>
                                        <p:cTn id="6" dur="1" fill="hold">
                                          <p:stCondLst>
                                            <p:cond delay="0"/>
                                          </p:stCondLst>
                                        </p:cTn>
                                        <p:tgtEl>
                                          <p:spTgt spid="18">
                                            <p:graphicEl>
                                              <a:dgm id="{F0DDC4B3-67D4-4CC7-94D0-0EA17A86C494}"/>
                                            </p:graphicEl>
                                          </p:spTgt>
                                        </p:tgtEl>
                                        <p:attrNameLst>
                                          <p:attrName>style.visibility</p:attrName>
                                        </p:attrNameLst>
                                      </p:cBhvr>
                                      <p:to>
                                        <p:strVal val="visible"/>
                                      </p:to>
                                    </p:set>
                                    <p:anim calcmode="lin" valueType="num">
                                      <p:cBhvr>
                                        <p:cTn id="7" dur="1000" fill="hold"/>
                                        <p:tgtEl>
                                          <p:spTgt spid="18">
                                            <p:graphicEl>
                                              <a:dgm id="{F0DDC4B3-67D4-4CC7-94D0-0EA17A86C494}"/>
                                            </p:graphicEl>
                                          </p:spTgt>
                                        </p:tgtEl>
                                        <p:attrNameLst>
                                          <p:attrName>ppt_w</p:attrName>
                                        </p:attrNameLst>
                                      </p:cBhvr>
                                      <p:tavLst>
                                        <p:tav tm="0">
                                          <p:val>
                                            <p:fltVal val="0"/>
                                          </p:val>
                                        </p:tav>
                                        <p:tav tm="100000">
                                          <p:val>
                                            <p:strVal val="#ppt_w"/>
                                          </p:val>
                                        </p:tav>
                                      </p:tavLst>
                                    </p:anim>
                                    <p:anim calcmode="lin" valueType="num">
                                      <p:cBhvr>
                                        <p:cTn id="8" dur="1000" fill="hold"/>
                                        <p:tgtEl>
                                          <p:spTgt spid="18">
                                            <p:graphicEl>
                                              <a:dgm id="{F0DDC4B3-67D4-4CC7-94D0-0EA17A86C494}"/>
                                            </p:graphicEl>
                                          </p:spTgt>
                                        </p:tgtEl>
                                        <p:attrNameLst>
                                          <p:attrName>ppt_h</p:attrName>
                                        </p:attrNameLst>
                                      </p:cBhvr>
                                      <p:tavLst>
                                        <p:tav tm="0">
                                          <p:val>
                                            <p:fltVal val="0"/>
                                          </p:val>
                                        </p:tav>
                                        <p:tav tm="100000">
                                          <p:val>
                                            <p:strVal val="#ppt_h"/>
                                          </p:val>
                                        </p:tav>
                                      </p:tavLst>
                                    </p:anim>
                                    <p:anim calcmode="lin" valueType="num">
                                      <p:cBhvr>
                                        <p:cTn id="9" dur="1000" fill="hold"/>
                                        <p:tgtEl>
                                          <p:spTgt spid="18">
                                            <p:graphicEl>
                                              <a:dgm id="{F0DDC4B3-67D4-4CC7-94D0-0EA17A86C494}"/>
                                            </p:graphicEl>
                                          </p:spTgt>
                                        </p:tgtEl>
                                        <p:attrNameLst>
                                          <p:attrName>style.rotation</p:attrName>
                                        </p:attrNameLst>
                                      </p:cBhvr>
                                      <p:tavLst>
                                        <p:tav tm="0">
                                          <p:val>
                                            <p:fltVal val="90"/>
                                          </p:val>
                                        </p:tav>
                                        <p:tav tm="100000">
                                          <p:val>
                                            <p:fltVal val="0"/>
                                          </p:val>
                                        </p:tav>
                                      </p:tavLst>
                                    </p:anim>
                                    <p:animEffect transition="in" filter="fade">
                                      <p:cBhvr>
                                        <p:cTn id="10" dur="1000"/>
                                        <p:tgtEl>
                                          <p:spTgt spid="18">
                                            <p:graphicEl>
                                              <a:dgm id="{F0DDC4B3-67D4-4CC7-94D0-0EA17A86C49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500"/>
                                  </p:stCondLst>
                                  <p:childTnLst>
                                    <p:set>
                                      <p:cBhvr>
                                        <p:cTn id="14" dur="1" fill="hold">
                                          <p:stCondLst>
                                            <p:cond delay="0"/>
                                          </p:stCondLst>
                                        </p:cTn>
                                        <p:tgtEl>
                                          <p:spTgt spid="18">
                                            <p:graphicEl>
                                              <a:dgm id="{0210CA35-8F1C-4614-81E6-B665882308D7}"/>
                                            </p:graphicEl>
                                          </p:spTgt>
                                        </p:tgtEl>
                                        <p:attrNameLst>
                                          <p:attrName>style.visibility</p:attrName>
                                        </p:attrNameLst>
                                      </p:cBhvr>
                                      <p:to>
                                        <p:strVal val="visible"/>
                                      </p:to>
                                    </p:set>
                                    <p:anim calcmode="lin" valueType="num">
                                      <p:cBhvr>
                                        <p:cTn id="15" dur="1000" fill="hold"/>
                                        <p:tgtEl>
                                          <p:spTgt spid="18">
                                            <p:graphicEl>
                                              <a:dgm id="{0210CA35-8F1C-4614-81E6-B665882308D7}"/>
                                            </p:graphicEl>
                                          </p:spTgt>
                                        </p:tgtEl>
                                        <p:attrNameLst>
                                          <p:attrName>ppt_w</p:attrName>
                                        </p:attrNameLst>
                                      </p:cBhvr>
                                      <p:tavLst>
                                        <p:tav tm="0">
                                          <p:val>
                                            <p:fltVal val="0"/>
                                          </p:val>
                                        </p:tav>
                                        <p:tav tm="100000">
                                          <p:val>
                                            <p:strVal val="#ppt_w"/>
                                          </p:val>
                                        </p:tav>
                                      </p:tavLst>
                                    </p:anim>
                                    <p:anim calcmode="lin" valueType="num">
                                      <p:cBhvr>
                                        <p:cTn id="16" dur="1000" fill="hold"/>
                                        <p:tgtEl>
                                          <p:spTgt spid="18">
                                            <p:graphicEl>
                                              <a:dgm id="{0210CA35-8F1C-4614-81E6-B665882308D7}"/>
                                            </p:graphicEl>
                                          </p:spTgt>
                                        </p:tgtEl>
                                        <p:attrNameLst>
                                          <p:attrName>ppt_h</p:attrName>
                                        </p:attrNameLst>
                                      </p:cBhvr>
                                      <p:tavLst>
                                        <p:tav tm="0">
                                          <p:val>
                                            <p:fltVal val="0"/>
                                          </p:val>
                                        </p:tav>
                                        <p:tav tm="100000">
                                          <p:val>
                                            <p:strVal val="#ppt_h"/>
                                          </p:val>
                                        </p:tav>
                                      </p:tavLst>
                                    </p:anim>
                                    <p:anim calcmode="lin" valueType="num">
                                      <p:cBhvr>
                                        <p:cTn id="17" dur="1000" fill="hold"/>
                                        <p:tgtEl>
                                          <p:spTgt spid="18">
                                            <p:graphicEl>
                                              <a:dgm id="{0210CA35-8F1C-4614-81E6-B665882308D7}"/>
                                            </p:graphicEl>
                                          </p:spTgt>
                                        </p:tgtEl>
                                        <p:attrNameLst>
                                          <p:attrName>style.rotation</p:attrName>
                                        </p:attrNameLst>
                                      </p:cBhvr>
                                      <p:tavLst>
                                        <p:tav tm="0">
                                          <p:val>
                                            <p:fltVal val="90"/>
                                          </p:val>
                                        </p:tav>
                                        <p:tav tm="100000">
                                          <p:val>
                                            <p:fltVal val="0"/>
                                          </p:val>
                                        </p:tav>
                                      </p:tavLst>
                                    </p:anim>
                                    <p:animEffect transition="in" filter="fade">
                                      <p:cBhvr>
                                        <p:cTn id="18" dur="1000"/>
                                        <p:tgtEl>
                                          <p:spTgt spid="18">
                                            <p:graphicEl>
                                              <a:dgm id="{0210CA35-8F1C-4614-81E6-B665882308D7}"/>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500"/>
                                  </p:stCondLst>
                                  <p:childTnLst>
                                    <p:set>
                                      <p:cBhvr>
                                        <p:cTn id="22" dur="1" fill="hold">
                                          <p:stCondLst>
                                            <p:cond delay="0"/>
                                          </p:stCondLst>
                                        </p:cTn>
                                        <p:tgtEl>
                                          <p:spTgt spid="18">
                                            <p:graphicEl>
                                              <a:dgm id="{19158F05-26D2-4A01-9C32-43B46C70C881}"/>
                                            </p:graphicEl>
                                          </p:spTgt>
                                        </p:tgtEl>
                                        <p:attrNameLst>
                                          <p:attrName>style.visibility</p:attrName>
                                        </p:attrNameLst>
                                      </p:cBhvr>
                                      <p:to>
                                        <p:strVal val="visible"/>
                                      </p:to>
                                    </p:set>
                                    <p:anim calcmode="lin" valueType="num">
                                      <p:cBhvr>
                                        <p:cTn id="23" dur="1000" fill="hold"/>
                                        <p:tgtEl>
                                          <p:spTgt spid="18">
                                            <p:graphicEl>
                                              <a:dgm id="{19158F05-26D2-4A01-9C32-43B46C70C881}"/>
                                            </p:graphicEl>
                                          </p:spTgt>
                                        </p:tgtEl>
                                        <p:attrNameLst>
                                          <p:attrName>ppt_w</p:attrName>
                                        </p:attrNameLst>
                                      </p:cBhvr>
                                      <p:tavLst>
                                        <p:tav tm="0">
                                          <p:val>
                                            <p:fltVal val="0"/>
                                          </p:val>
                                        </p:tav>
                                        <p:tav tm="100000">
                                          <p:val>
                                            <p:strVal val="#ppt_w"/>
                                          </p:val>
                                        </p:tav>
                                      </p:tavLst>
                                    </p:anim>
                                    <p:anim calcmode="lin" valueType="num">
                                      <p:cBhvr>
                                        <p:cTn id="24" dur="1000" fill="hold"/>
                                        <p:tgtEl>
                                          <p:spTgt spid="18">
                                            <p:graphicEl>
                                              <a:dgm id="{19158F05-26D2-4A01-9C32-43B46C70C881}"/>
                                            </p:graphicEl>
                                          </p:spTgt>
                                        </p:tgtEl>
                                        <p:attrNameLst>
                                          <p:attrName>ppt_h</p:attrName>
                                        </p:attrNameLst>
                                      </p:cBhvr>
                                      <p:tavLst>
                                        <p:tav tm="0">
                                          <p:val>
                                            <p:fltVal val="0"/>
                                          </p:val>
                                        </p:tav>
                                        <p:tav tm="100000">
                                          <p:val>
                                            <p:strVal val="#ppt_h"/>
                                          </p:val>
                                        </p:tav>
                                      </p:tavLst>
                                    </p:anim>
                                    <p:anim calcmode="lin" valueType="num">
                                      <p:cBhvr>
                                        <p:cTn id="25" dur="1000" fill="hold"/>
                                        <p:tgtEl>
                                          <p:spTgt spid="18">
                                            <p:graphicEl>
                                              <a:dgm id="{19158F05-26D2-4A01-9C32-43B46C70C881}"/>
                                            </p:graphicEl>
                                          </p:spTgt>
                                        </p:tgtEl>
                                        <p:attrNameLst>
                                          <p:attrName>style.rotation</p:attrName>
                                        </p:attrNameLst>
                                      </p:cBhvr>
                                      <p:tavLst>
                                        <p:tav tm="0">
                                          <p:val>
                                            <p:fltVal val="90"/>
                                          </p:val>
                                        </p:tav>
                                        <p:tav tm="100000">
                                          <p:val>
                                            <p:fltVal val="0"/>
                                          </p:val>
                                        </p:tav>
                                      </p:tavLst>
                                    </p:anim>
                                    <p:animEffect transition="in" filter="fade">
                                      <p:cBhvr>
                                        <p:cTn id="26" dur="1000"/>
                                        <p:tgtEl>
                                          <p:spTgt spid="18">
                                            <p:graphicEl>
                                              <a:dgm id="{19158F05-26D2-4A01-9C32-43B46C70C88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500"/>
                                  </p:stCondLst>
                                  <p:childTnLst>
                                    <p:set>
                                      <p:cBhvr>
                                        <p:cTn id="30" dur="1" fill="hold">
                                          <p:stCondLst>
                                            <p:cond delay="0"/>
                                          </p:stCondLst>
                                        </p:cTn>
                                        <p:tgtEl>
                                          <p:spTgt spid="18">
                                            <p:graphicEl>
                                              <a:dgm id="{8B3AA9C1-FBE7-48AF-B0BD-5DBC96D8E217}"/>
                                            </p:graphicEl>
                                          </p:spTgt>
                                        </p:tgtEl>
                                        <p:attrNameLst>
                                          <p:attrName>style.visibility</p:attrName>
                                        </p:attrNameLst>
                                      </p:cBhvr>
                                      <p:to>
                                        <p:strVal val="visible"/>
                                      </p:to>
                                    </p:set>
                                    <p:anim calcmode="lin" valueType="num">
                                      <p:cBhvr>
                                        <p:cTn id="31" dur="1000" fill="hold"/>
                                        <p:tgtEl>
                                          <p:spTgt spid="18">
                                            <p:graphicEl>
                                              <a:dgm id="{8B3AA9C1-FBE7-48AF-B0BD-5DBC96D8E217}"/>
                                            </p:graphicEl>
                                          </p:spTgt>
                                        </p:tgtEl>
                                        <p:attrNameLst>
                                          <p:attrName>ppt_w</p:attrName>
                                        </p:attrNameLst>
                                      </p:cBhvr>
                                      <p:tavLst>
                                        <p:tav tm="0">
                                          <p:val>
                                            <p:fltVal val="0"/>
                                          </p:val>
                                        </p:tav>
                                        <p:tav tm="100000">
                                          <p:val>
                                            <p:strVal val="#ppt_w"/>
                                          </p:val>
                                        </p:tav>
                                      </p:tavLst>
                                    </p:anim>
                                    <p:anim calcmode="lin" valueType="num">
                                      <p:cBhvr>
                                        <p:cTn id="32" dur="1000" fill="hold"/>
                                        <p:tgtEl>
                                          <p:spTgt spid="18">
                                            <p:graphicEl>
                                              <a:dgm id="{8B3AA9C1-FBE7-48AF-B0BD-5DBC96D8E217}"/>
                                            </p:graphicEl>
                                          </p:spTgt>
                                        </p:tgtEl>
                                        <p:attrNameLst>
                                          <p:attrName>ppt_h</p:attrName>
                                        </p:attrNameLst>
                                      </p:cBhvr>
                                      <p:tavLst>
                                        <p:tav tm="0">
                                          <p:val>
                                            <p:fltVal val="0"/>
                                          </p:val>
                                        </p:tav>
                                        <p:tav tm="100000">
                                          <p:val>
                                            <p:strVal val="#ppt_h"/>
                                          </p:val>
                                        </p:tav>
                                      </p:tavLst>
                                    </p:anim>
                                    <p:anim calcmode="lin" valueType="num">
                                      <p:cBhvr>
                                        <p:cTn id="33" dur="1000" fill="hold"/>
                                        <p:tgtEl>
                                          <p:spTgt spid="18">
                                            <p:graphicEl>
                                              <a:dgm id="{8B3AA9C1-FBE7-48AF-B0BD-5DBC96D8E217}"/>
                                            </p:graphicEl>
                                          </p:spTgt>
                                        </p:tgtEl>
                                        <p:attrNameLst>
                                          <p:attrName>style.rotation</p:attrName>
                                        </p:attrNameLst>
                                      </p:cBhvr>
                                      <p:tavLst>
                                        <p:tav tm="0">
                                          <p:val>
                                            <p:fltVal val="90"/>
                                          </p:val>
                                        </p:tav>
                                        <p:tav tm="100000">
                                          <p:val>
                                            <p:fltVal val="0"/>
                                          </p:val>
                                        </p:tav>
                                      </p:tavLst>
                                    </p:anim>
                                    <p:animEffect transition="in" filter="fade">
                                      <p:cBhvr>
                                        <p:cTn id="34" dur="1000"/>
                                        <p:tgtEl>
                                          <p:spTgt spid="18">
                                            <p:graphicEl>
                                              <a:dgm id="{8B3AA9C1-FBE7-48AF-B0BD-5DBC96D8E217}"/>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500"/>
                                  </p:stCondLst>
                                  <p:childTnLst>
                                    <p:set>
                                      <p:cBhvr>
                                        <p:cTn id="38" dur="1" fill="hold">
                                          <p:stCondLst>
                                            <p:cond delay="0"/>
                                          </p:stCondLst>
                                        </p:cTn>
                                        <p:tgtEl>
                                          <p:spTgt spid="18">
                                            <p:graphicEl>
                                              <a:dgm id="{DE7EBFFB-DCA1-49A7-A6F1-E98DF256B1B4}"/>
                                            </p:graphicEl>
                                          </p:spTgt>
                                        </p:tgtEl>
                                        <p:attrNameLst>
                                          <p:attrName>style.visibility</p:attrName>
                                        </p:attrNameLst>
                                      </p:cBhvr>
                                      <p:to>
                                        <p:strVal val="visible"/>
                                      </p:to>
                                    </p:set>
                                    <p:anim calcmode="lin" valueType="num">
                                      <p:cBhvr>
                                        <p:cTn id="39" dur="1000" fill="hold"/>
                                        <p:tgtEl>
                                          <p:spTgt spid="18">
                                            <p:graphicEl>
                                              <a:dgm id="{DE7EBFFB-DCA1-49A7-A6F1-E98DF256B1B4}"/>
                                            </p:graphicEl>
                                          </p:spTgt>
                                        </p:tgtEl>
                                        <p:attrNameLst>
                                          <p:attrName>ppt_w</p:attrName>
                                        </p:attrNameLst>
                                      </p:cBhvr>
                                      <p:tavLst>
                                        <p:tav tm="0">
                                          <p:val>
                                            <p:fltVal val="0"/>
                                          </p:val>
                                        </p:tav>
                                        <p:tav tm="100000">
                                          <p:val>
                                            <p:strVal val="#ppt_w"/>
                                          </p:val>
                                        </p:tav>
                                      </p:tavLst>
                                    </p:anim>
                                    <p:anim calcmode="lin" valueType="num">
                                      <p:cBhvr>
                                        <p:cTn id="40" dur="1000" fill="hold"/>
                                        <p:tgtEl>
                                          <p:spTgt spid="18">
                                            <p:graphicEl>
                                              <a:dgm id="{DE7EBFFB-DCA1-49A7-A6F1-E98DF256B1B4}"/>
                                            </p:graphicEl>
                                          </p:spTgt>
                                        </p:tgtEl>
                                        <p:attrNameLst>
                                          <p:attrName>ppt_h</p:attrName>
                                        </p:attrNameLst>
                                      </p:cBhvr>
                                      <p:tavLst>
                                        <p:tav tm="0">
                                          <p:val>
                                            <p:fltVal val="0"/>
                                          </p:val>
                                        </p:tav>
                                        <p:tav tm="100000">
                                          <p:val>
                                            <p:strVal val="#ppt_h"/>
                                          </p:val>
                                        </p:tav>
                                      </p:tavLst>
                                    </p:anim>
                                    <p:anim calcmode="lin" valueType="num">
                                      <p:cBhvr>
                                        <p:cTn id="41" dur="1000" fill="hold"/>
                                        <p:tgtEl>
                                          <p:spTgt spid="18">
                                            <p:graphicEl>
                                              <a:dgm id="{DE7EBFFB-DCA1-49A7-A6F1-E98DF256B1B4}"/>
                                            </p:graphicEl>
                                          </p:spTgt>
                                        </p:tgtEl>
                                        <p:attrNameLst>
                                          <p:attrName>style.rotation</p:attrName>
                                        </p:attrNameLst>
                                      </p:cBhvr>
                                      <p:tavLst>
                                        <p:tav tm="0">
                                          <p:val>
                                            <p:fltVal val="90"/>
                                          </p:val>
                                        </p:tav>
                                        <p:tav tm="100000">
                                          <p:val>
                                            <p:fltVal val="0"/>
                                          </p:val>
                                        </p:tav>
                                      </p:tavLst>
                                    </p:anim>
                                    <p:animEffect transition="in" filter="fade">
                                      <p:cBhvr>
                                        <p:cTn id="42" dur="1000"/>
                                        <p:tgtEl>
                                          <p:spTgt spid="18">
                                            <p:graphicEl>
                                              <a:dgm id="{DE7EBFFB-DCA1-49A7-A6F1-E98DF256B1B4}"/>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500"/>
                                  </p:stCondLst>
                                  <p:childTnLst>
                                    <p:set>
                                      <p:cBhvr>
                                        <p:cTn id="46" dur="1" fill="hold">
                                          <p:stCondLst>
                                            <p:cond delay="0"/>
                                          </p:stCondLst>
                                        </p:cTn>
                                        <p:tgtEl>
                                          <p:spTgt spid="18">
                                            <p:graphicEl>
                                              <a:dgm id="{D80E3250-6C1A-4D96-BD70-F689E2E2B2DB}"/>
                                            </p:graphicEl>
                                          </p:spTgt>
                                        </p:tgtEl>
                                        <p:attrNameLst>
                                          <p:attrName>style.visibility</p:attrName>
                                        </p:attrNameLst>
                                      </p:cBhvr>
                                      <p:to>
                                        <p:strVal val="visible"/>
                                      </p:to>
                                    </p:set>
                                    <p:anim calcmode="lin" valueType="num">
                                      <p:cBhvr>
                                        <p:cTn id="47" dur="1000" fill="hold"/>
                                        <p:tgtEl>
                                          <p:spTgt spid="18">
                                            <p:graphicEl>
                                              <a:dgm id="{D80E3250-6C1A-4D96-BD70-F689E2E2B2DB}"/>
                                            </p:graphicEl>
                                          </p:spTgt>
                                        </p:tgtEl>
                                        <p:attrNameLst>
                                          <p:attrName>ppt_w</p:attrName>
                                        </p:attrNameLst>
                                      </p:cBhvr>
                                      <p:tavLst>
                                        <p:tav tm="0">
                                          <p:val>
                                            <p:fltVal val="0"/>
                                          </p:val>
                                        </p:tav>
                                        <p:tav tm="100000">
                                          <p:val>
                                            <p:strVal val="#ppt_w"/>
                                          </p:val>
                                        </p:tav>
                                      </p:tavLst>
                                    </p:anim>
                                    <p:anim calcmode="lin" valueType="num">
                                      <p:cBhvr>
                                        <p:cTn id="48" dur="1000" fill="hold"/>
                                        <p:tgtEl>
                                          <p:spTgt spid="18">
                                            <p:graphicEl>
                                              <a:dgm id="{D80E3250-6C1A-4D96-BD70-F689E2E2B2DB}"/>
                                            </p:graphicEl>
                                          </p:spTgt>
                                        </p:tgtEl>
                                        <p:attrNameLst>
                                          <p:attrName>ppt_h</p:attrName>
                                        </p:attrNameLst>
                                      </p:cBhvr>
                                      <p:tavLst>
                                        <p:tav tm="0">
                                          <p:val>
                                            <p:fltVal val="0"/>
                                          </p:val>
                                        </p:tav>
                                        <p:tav tm="100000">
                                          <p:val>
                                            <p:strVal val="#ppt_h"/>
                                          </p:val>
                                        </p:tav>
                                      </p:tavLst>
                                    </p:anim>
                                    <p:anim calcmode="lin" valueType="num">
                                      <p:cBhvr>
                                        <p:cTn id="49" dur="1000" fill="hold"/>
                                        <p:tgtEl>
                                          <p:spTgt spid="18">
                                            <p:graphicEl>
                                              <a:dgm id="{D80E3250-6C1A-4D96-BD70-F689E2E2B2DB}"/>
                                            </p:graphicEl>
                                          </p:spTgt>
                                        </p:tgtEl>
                                        <p:attrNameLst>
                                          <p:attrName>style.rotation</p:attrName>
                                        </p:attrNameLst>
                                      </p:cBhvr>
                                      <p:tavLst>
                                        <p:tav tm="0">
                                          <p:val>
                                            <p:fltVal val="90"/>
                                          </p:val>
                                        </p:tav>
                                        <p:tav tm="100000">
                                          <p:val>
                                            <p:fltVal val="0"/>
                                          </p:val>
                                        </p:tav>
                                      </p:tavLst>
                                    </p:anim>
                                    <p:animEffect transition="in" filter="fade">
                                      <p:cBhvr>
                                        <p:cTn id="50" dur="1000"/>
                                        <p:tgtEl>
                                          <p:spTgt spid="18">
                                            <p:graphicEl>
                                              <a:dgm id="{D80E3250-6C1A-4D96-BD70-F689E2E2B2D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135" y="78423"/>
            <a:ext cx="6835246" cy="622639"/>
          </a:xfrm>
        </p:spPr>
        <p:txBody>
          <a:bodyPr>
            <a:normAutofit fontScale="90000"/>
          </a:bodyPr>
          <a:lstStyle/>
          <a:p>
            <a:r>
              <a:rPr lang="en-US" sz="4000" b="1" dirty="0">
                <a:solidFill>
                  <a:srgbClr val="0070C0"/>
                </a:solidFill>
                <a:latin typeface="Georgia" panose="02040502050405020303" pitchFamily="18" charset="0"/>
              </a:rPr>
              <a:t>Income Qualification Limits</a:t>
            </a:r>
          </a:p>
        </p:txBody>
      </p:sp>
      <p:sp>
        <p:nvSpPr>
          <p:cNvPr id="3" name="Content Placeholder 2"/>
          <p:cNvSpPr>
            <a:spLocks noGrp="1"/>
          </p:cNvSpPr>
          <p:nvPr>
            <p:ph idx="1"/>
          </p:nvPr>
        </p:nvSpPr>
        <p:spPr>
          <a:xfrm>
            <a:off x="1352130" y="701062"/>
            <a:ext cx="6401608" cy="1317649"/>
          </a:xfrm>
        </p:spPr>
        <p:txBody>
          <a:bodyPr>
            <a:noAutofit/>
          </a:bodyPr>
          <a:lstStyle/>
          <a:p>
            <a:pPr marL="0" indent="0">
              <a:buNone/>
            </a:pPr>
            <a:r>
              <a:rPr lang="en-US" sz="1800" dirty="0">
                <a:latin typeface="Georgia" panose="02040502050405020303" pitchFamily="18" charset="0"/>
              </a:rPr>
              <a:t>Family or Individual must be income qualified through a completed application and fall within the current HUD FFY income allowable limits.</a:t>
            </a:r>
          </a:p>
          <a:p>
            <a:pPr marL="0" indent="0">
              <a:buNone/>
            </a:pPr>
            <a:r>
              <a:rPr lang="en-US" sz="1800" dirty="0">
                <a:latin typeface="Georgia" panose="02040502050405020303" pitchFamily="18" charset="0"/>
              </a:rPr>
              <a:t>Assistance to households/buyers with incomes at or below 80</a:t>
            </a:r>
            <a:r>
              <a:rPr lang="en-US" sz="1800" b="1" dirty="0">
                <a:latin typeface="Georgia" panose="02040502050405020303" pitchFamily="18" charset="0"/>
              </a:rPr>
              <a:t>% </a:t>
            </a:r>
            <a:r>
              <a:rPr lang="en-US" sz="1800" dirty="0">
                <a:latin typeface="Georgia" panose="02040502050405020303" pitchFamily="18" charset="0"/>
              </a:rPr>
              <a:t>of the Area Median Income/AMI (LMI) (Very Low, Low to Moderate income)</a:t>
            </a:r>
          </a:p>
          <a:p>
            <a:pPr marL="0" indent="0">
              <a:buNone/>
            </a:pPr>
            <a:endParaRPr lang="en-US" sz="1800" dirty="0"/>
          </a:p>
          <a:p>
            <a:endParaRPr lang="en-US" sz="1800" dirty="0"/>
          </a:p>
        </p:txBody>
      </p:sp>
      <p:pic>
        <p:nvPicPr>
          <p:cNvPr id="4" name="Picture 3">
            <a:extLst>
              <a:ext uri="{FF2B5EF4-FFF2-40B4-BE49-F238E27FC236}">
                <a16:creationId xmlns:a16="http://schemas.microsoft.com/office/drawing/2014/main" id="{1217E382-9EAA-9953-B4B9-0DA292064994}"/>
              </a:ext>
            </a:extLst>
          </p:cNvPr>
          <p:cNvPicPr>
            <a:picLocks noChangeAspect="1"/>
          </p:cNvPicPr>
          <p:nvPr/>
        </p:nvPicPr>
        <p:blipFill>
          <a:blip r:embed="rId2"/>
          <a:stretch>
            <a:fillRect/>
          </a:stretch>
        </p:blipFill>
        <p:spPr>
          <a:xfrm>
            <a:off x="1454766" y="2919547"/>
            <a:ext cx="10171177" cy="3839485"/>
          </a:xfrm>
          <a:prstGeom prst="rect">
            <a:avLst/>
          </a:prstGeom>
        </p:spPr>
      </p:pic>
      <p:pic>
        <p:nvPicPr>
          <p:cNvPr id="5" name="Picture 4">
            <a:extLst>
              <a:ext uri="{FF2B5EF4-FFF2-40B4-BE49-F238E27FC236}">
                <a16:creationId xmlns:a16="http://schemas.microsoft.com/office/drawing/2014/main" id="{4CEA4EC1-DAED-3843-1662-91DF4FB10D96}"/>
              </a:ext>
            </a:extLst>
          </p:cNvPr>
          <p:cNvPicPr>
            <a:picLocks noChangeAspect="1"/>
          </p:cNvPicPr>
          <p:nvPr/>
        </p:nvPicPr>
        <p:blipFill>
          <a:blip r:embed="rId3"/>
          <a:stretch>
            <a:fillRect/>
          </a:stretch>
        </p:blipFill>
        <p:spPr>
          <a:xfrm>
            <a:off x="8228495" y="78422"/>
            <a:ext cx="3963506" cy="2627455"/>
          </a:xfrm>
          <a:prstGeom prst="rect">
            <a:avLst/>
          </a:prstGeom>
        </p:spPr>
      </p:pic>
    </p:spTree>
    <p:extLst>
      <p:ext uri="{BB962C8B-B14F-4D97-AF65-F5344CB8AC3E}">
        <p14:creationId xmlns:p14="http://schemas.microsoft.com/office/powerpoint/2010/main" val="27053394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1137" y="0"/>
            <a:ext cx="9542677" cy="870857"/>
          </a:xfrm>
        </p:spPr>
        <p:txBody>
          <a:bodyPr>
            <a:noAutofit/>
          </a:bodyPr>
          <a:lstStyle/>
          <a:p>
            <a:r>
              <a:rPr lang="en-US" b="1" dirty="0">
                <a:solidFill>
                  <a:srgbClr val="0070C0"/>
                </a:solidFill>
                <a:latin typeface="Arial Rounded MT Bold" panose="020F0704030504030204" pitchFamily="34" charset="0"/>
              </a:rPr>
              <a:t>Application Documentation Requirements</a:t>
            </a:r>
          </a:p>
        </p:txBody>
      </p:sp>
      <p:sp>
        <p:nvSpPr>
          <p:cNvPr id="3" name="Content Placeholder 2"/>
          <p:cNvSpPr>
            <a:spLocks noGrp="1"/>
          </p:cNvSpPr>
          <p:nvPr>
            <p:ph idx="1"/>
          </p:nvPr>
        </p:nvSpPr>
        <p:spPr>
          <a:xfrm>
            <a:off x="1929336" y="1794860"/>
            <a:ext cx="9713167" cy="3448298"/>
          </a:xfrm>
        </p:spPr>
        <p:txBody>
          <a:bodyPr>
            <a:normAutofit fontScale="92500" lnSpcReduction="10000"/>
          </a:bodyPr>
          <a:lstStyle/>
          <a:p>
            <a:pPr lvl="0">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Completed Application</a:t>
            </a:r>
          </a:p>
          <a:p>
            <a:pPr lvl="0">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Government Photo ID for All Applicants</a:t>
            </a:r>
          </a:p>
          <a:p>
            <a:pPr lvl="0">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Recorded Copy of Deed</a:t>
            </a:r>
          </a:p>
          <a:p>
            <a:pPr lvl="0">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Current Property Tax Receipt</a:t>
            </a:r>
          </a:p>
          <a:p>
            <a:pPr lvl="0">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Current Year’s Tax Returns and W2’s</a:t>
            </a:r>
          </a:p>
          <a:p>
            <a:pPr lvl="0">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Last 2 Paycheck Stubs for each working member of household</a:t>
            </a:r>
          </a:p>
          <a:p>
            <a:pPr lvl="0">
              <a:buFont typeface="Wingdings" panose="05000000000000000000" pitchFamily="2" charset="2"/>
              <a:buChar char="ü"/>
            </a:pPr>
            <a:r>
              <a:rPr lang="en-US" sz="2400" dirty="0">
                <a:solidFill>
                  <a:schemeClr val="tx1"/>
                </a:solidFill>
                <a:latin typeface="Arial" panose="020B0604020202020204" pitchFamily="34" charset="0"/>
                <a:cs typeface="Arial" panose="020B0604020202020204" pitchFamily="34" charset="0"/>
              </a:rPr>
              <a:t>Current Social Security Statement of Benefits for each household member</a:t>
            </a:r>
          </a:p>
        </p:txBody>
      </p:sp>
      <p:pic>
        <p:nvPicPr>
          <p:cNvPr id="5" name="Picture 4"/>
          <p:cNvPicPr>
            <a:picLocks noChangeAspect="1"/>
          </p:cNvPicPr>
          <p:nvPr/>
        </p:nvPicPr>
        <p:blipFill rotWithShape="1">
          <a:blip r:embed="rId2"/>
          <a:srcRect r="31869" b="42874"/>
          <a:stretch/>
        </p:blipFill>
        <p:spPr>
          <a:xfrm>
            <a:off x="485429" y="6079456"/>
            <a:ext cx="2887815" cy="613659"/>
          </a:xfrm>
          <a:prstGeom prst="rect">
            <a:avLst/>
          </a:prstGeom>
        </p:spPr>
      </p:pic>
      <p:pic>
        <p:nvPicPr>
          <p:cNvPr id="4" name="Picture 3"/>
          <p:cNvPicPr>
            <a:picLocks noChangeAspect="1"/>
          </p:cNvPicPr>
          <p:nvPr/>
        </p:nvPicPr>
        <p:blipFill>
          <a:blip r:embed="rId3"/>
          <a:stretch>
            <a:fillRect/>
          </a:stretch>
        </p:blipFill>
        <p:spPr>
          <a:xfrm>
            <a:off x="9569512" y="6019131"/>
            <a:ext cx="2457023" cy="650780"/>
          </a:xfrm>
          <a:prstGeom prst="rect">
            <a:avLst/>
          </a:prstGeom>
        </p:spPr>
      </p:pic>
      <p:sp>
        <p:nvSpPr>
          <p:cNvPr id="7" name="Rectangle 6"/>
          <p:cNvSpPr/>
          <p:nvPr/>
        </p:nvSpPr>
        <p:spPr>
          <a:xfrm>
            <a:off x="1520031" y="1062241"/>
            <a:ext cx="7737783" cy="523220"/>
          </a:xfrm>
          <a:prstGeom prst="rect">
            <a:avLst/>
          </a:prstGeom>
        </p:spPr>
        <p:txBody>
          <a:bodyPr wrap="square">
            <a:spAutoFit/>
          </a:bodyPr>
          <a:lstStyle/>
          <a:p>
            <a:pPr algn="ctr"/>
            <a:r>
              <a:rPr lang="en-US" sz="2800" b="1" dirty="0">
                <a:solidFill>
                  <a:schemeClr val="accent1">
                    <a:lumMod val="50000"/>
                  </a:schemeClr>
                </a:solidFill>
                <a:latin typeface="Arial" panose="020B0604020202020204" pitchFamily="34" charset="0"/>
                <a:cs typeface="Arial" panose="020B0604020202020204" pitchFamily="34" charset="0"/>
              </a:rPr>
              <a:t>Application Documentation Requirements:</a:t>
            </a:r>
          </a:p>
        </p:txBody>
      </p:sp>
      <p:pic>
        <p:nvPicPr>
          <p:cNvPr id="6" name="Picture 5">
            <a:extLst>
              <a:ext uri="{FF2B5EF4-FFF2-40B4-BE49-F238E27FC236}">
                <a16:creationId xmlns:a16="http://schemas.microsoft.com/office/drawing/2014/main" id="{7B335EBC-17AE-4229-9579-CC7E6E31AB50}"/>
              </a:ext>
            </a:extLst>
          </p:cNvPr>
          <p:cNvPicPr>
            <a:picLocks noChangeAspect="1"/>
          </p:cNvPicPr>
          <p:nvPr/>
        </p:nvPicPr>
        <p:blipFill>
          <a:blip r:embed="rId4"/>
          <a:stretch>
            <a:fillRect/>
          </a:stretch>
        </p:blipFill>
        <p:spPr>
          <a:xfrm>
            <a:off x="5892476" y="5452557"/>
            <a:ext cx="1672461" cy="1421592"/>
          </a:xfrm>
          <a:prstGeom prst="rect">
            <a:avLst/>
          </a:prstGeom>
        </p:spPr>
      </p:pic>
    </p:spTree>
    <p:extLst>
      <p:ext uri="{BB962C8B-B14F-4D97-AF65-F5344CB8AC3E}">
        <p14:creationId xmlns:p14="http://schemas.microsoft.com/office/powerpoint/2010/main" val="2981223431"/>
      </p:ext>
    </p:extLst>
  </p:cSld>
  <p:clrMapOvr>
    <a:masterClrMapping/>
  </p:clrMapOvr>
  <p:transition spd="slow">
    <p:comb/>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5949" y="838123"/>
            <a:ext cx="9323009" cy="870857"/>
          </a:xfrm>
        </p:spPr>
        <p:txBody>
          <a:bodyPr>
            <a:noAutofit/>
          </a:bodyPr>
          <a:lstStyle/>
          <a:p>
            <a:r>
              <a:rPr lang="en-US" sz="4000" b="1" dirty="0">
                <a:solidFill>
                  <a:srgbClr val="0070C0"/>
                </a:solidFill>
                <a:latin typeface="Arial Rounded MT Bold" panose="020F0704030504030204" pitchFamily="34" charset="0"/>
              </a:rPr>
              <a:t>Application Documentation Requirements</a:t>
            </a:r>
          </a:p>
        </p:txBody>
      </p:sp>
      <p:sp>
        <p:nvSpPr>
          <p:cNvPr id="3" name="Content Placeholder 2"/>
          <p:cNvSpPr>
            <a:spLocks noGrp="1"/>
          </p:cNvSpPr>
          <p:nvPr>
            <p:ph idx="1"/>
          </p:nvPr>
        </p:nvSpPr>
        <p:spPr>
          <a:xfrm>
            <a:off x="1828800" y="1992192"/>
            <a:ext cx="9179162" cy="4212665"/>
          </a:xfrm>
        </p:spPr>
        <p:txBody>
          <a:bodyPr>
            <a:normAutofit fontScale="70000" lnSpcReduction="20000"/>
          </a:bodyPr>
          <a:lstStyle/>
          <a:p>
            <a:pPr marL="0" lvl="0" indent="0" algn="ctr">
              <a:spcBef>
                <a:spcPts val="600"/>
              </a:spcBef>
              <a:spcAft>
                <a:spcPts val="1200"/>
              </a:spcAft>
              <a:buNone/>
            </a:pPr>
            <a:r>
              <a:rPr lang="en-US" sz="3100" dirty="0">
                <a:solidFill>
                  <a:schemeClr val="tx1"/>
                </a:solidFill>
                <a:latin typeface="Arial" panose="020B0604020202020204" pitchFamily="34" charset="0"/>
                <a:cs typeface="Arial" panose="020B0604020202020204" pitchFamily="34" charset="0"/>
              </a:rPr>
              <a:t>Documentation on Dependents claimed (including Birth Certificate, school records, court-ordered letter of guardianship, divorce decree, SSI Cards and/ or letter of adoption).</a:t>
            </a:r>
          </a:p>
          <a:p>
            <a:pPr marL="0" lvl="0" indent="0" algn="ctr">
              <a:spcBef>
                <a:spcPts val="600"/>
              </a:spcBef>
              <a:spcAft>
                <a:spcPts val="1200"/>
              </a:spcAft>
              <a:buNone/>
            </a:pPr>
            <a:r>
              <a:rPr lang="en-US" sz="3100" dirty="0">
                <a:solidFill>
                  <a:schemeClr val="tx1"/>
                </a:solidFill>
                <a:latin typeface="Arial" panose="020B0604020202020204" pitchFamily="34" charset="0"/>
                <a:cs typeface="Arial" panose="020B0604020202020204" pitchFamily="34" charset="0"/>
              </a:rPr>
              <a:t>A current bank statement for all open checking, savings or other interest-bearing accounts at the time of application and at contract signing.</a:t>
            </a:r>
          </a:p>
          <a:p>
            <a:pPr marL="0" lvl="0" indent="0" algn="ctr">
              <a:spcBef>
                <a:spcPts val="600"/>
              </a:spcBef>
              <a:spcAft>
                <a:spcPts val="1200"/>
              </a:spcAft>
              <a:buNone/>
            </a:pPr>
            <a:r>
              <a:rPr lang="en-US" sz="3100" dirty="0">
                <a:solidFill>
                  <a:schemeClr val="tx1"/>
                </a:solidFill>
                <a:latin typeface="Arial" panose="020B0604020202020204" pitchFamily="34" charset="0"/>
                <a:cs typeface="Arial" panose="020B0604020202020204" pitchFamily="34" charset="0"/>
              </a:rPr>
              <a:t>Third Party contact information or release to obtain third party verification of employment signed by employer and notarized.  This Document must be received for eligibility determination.</a:t>
            </a:r>
          </a:p>
          <a:p>
            <a:pPr marL="0" lvl="0" indent="0" algn="ctr">
              <a:spcBef>
                <a:spcPts val="600"/>
              </a:spcBef>
              <a:spcAft>
                <a:spcPts val="1200"/>
              </a:spcAft>
              <a:buNone/>
            </a:pPr>
            <a:r>
              <a:rPr lang="en-US" sz="3100" dirty="0">
                <a:solidFill>
                  <a:schemeClr val="tx1"/>
                </a:solidFill>
                <a:latin typeface="Arial" panose="020B0604020202020204" pitchFamily="34" charset="0"/>
                <a:cs typeface="Arial" panose="020B0604020202020204" pitchFamily="34" charset="0"/>
              </a:rPr>
              <a:t> Other information as applicable, self employment etc.</a:t>
            </a:r>
          </a:p>
          <a:p>
            <a:endParaRPr lang="en-US" sz="2800" dirty="0"/>
          </a:p>
          <a:p>
            <a:pPr marL="0" lvl="0" indent="0">
              <a:buNone/>
            </a:pPr>
            <a:endParaRPr lang="en-US" sz="2400" dirty="0">
              <a:solidFill>
                <a:schemeClr val="tx1"/>
              </a:solidFill>
              <a:latin typeface="Georgia" panose="02040502050405020303" pitchFamily="18" charset="0"/>
            </a:endParaRPr>
          </a:p>
          <a:p>
            <a:pPr marL="0" indent="0">
              <a:buNone/>
            </a:pPr>
            <a:endParaRPr lang="en-US" sz="2400" dirty="0"/>
          </a:p>
        </p:txBody>
      </p:sp>
      <p:pic>
        <p:nvPicPr>
          <p:cNvPr id="5" name="Picture 4"/>
          <p:cNvPicPr>
            <a:picLocks noChangeAspect="1"/>
          </p:cNvPicPr>
          <p:nvPr/>
        </p:nvPicPr>
        <p:blipFill>
          <a:blip r:embed="rId2"/>
          <a:stretch>
            <a:fillRect/>
          </a:stretch>
        </p:blipFill>
        <p:spPr>
          <a:xfrm>
            <a:off x="9370284" y="6124175"/>
            <a:ext cx="2562786" cy="683410"/>
          </a:xfrm>
          <a:prstGeom prst="rect">
            <a:avLst/>
          </a:prstGeom>
        </p:spPr>
      </p:pic>
    </p:spTree>
    <p:extLst>
      <p:ext uri="{BB962C8B-B14F-4D97-AF65-F5344CB8AC3E}">
        <p14:creationId xmlns:p14="http://schemas.microsoft.com/office/powerpoint/2010/main" val="317708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2A73-44F5-4431-81E8-43733B860956}"/>
              </a:ext>
            </a:extLst>
          </p:cNvPr>
          <p:cNvSpPr>
            <a:spLocks noGrp="1"/>
          </p:cNvSpPr>
          <p:nvPr>
            <p:ph type="title"/>
          </p:nvPr>
        </p:nvSpPr>
        <p:spPr>
          <a:xfrm>
            <a:off x="1619555" y="528752"/>
            <a:ext cx="9401891" cy="1043147"/>
          </a:xfrm>
        </p:spPr>
        <p:txBody>
          <a:bodyPr>
            <a:normAutofit/>
          </a:bodyPr>
          <a:lstStyle/>
          <a:p>
            <a:r>
              <a:rPr lang="en-US" sz="4400" b="1" dirty="0">
                <a:solidFill>
                  <a:srgbClr val="0070C0"/>
                </a:solidFill>
                <a:latin typeface="Arial Rounded MT Bold" panose="020F0704030504030204" pitchFamily="34" charset="0"/>
              </a:rPr>
              <a:t>Applicant Selection &amp; Funding </a:t>
            </a:r>
            <a:endParaRPr lang="en-US" sz="4400" dirty="0">
              <a:solidFill>
                <a:srgbClr val="0070C0"/>
              </a:solidFill>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59F235E8-DCB9-452F-B389-C3E0C505E443}"/>
              </a:ext>
            </a:extLst>
          </p:cNvPr>
          <p:cNvSpPr>
            <a:spLocks noGrp="1"/>
          </p:cNvSpPr>
          <p:nvPr>
            <p:ph sz="half" idx="1"/>
          </p:nvPr>
        </p:nvSpPr>
        <p:spPr>
          <a:xfrm>
            <a:off x="163528" y="1488613"/>
            <a:ext cx="4375624" cy="3880772"/>
          </a:xfrm>
        </p:spPr>
        <p:txBody>
          <a:bodyPr>
            <a:normAutofit fontScale="92500" lnSpcReduction="10000"/>
          </a:bodyPr>
          <a:lstStyle/>
          <a:p>
            <a:endParaRPr lang="en-US" dirty="0"/>
          </a:p>
          <a:p>
            <a:pPr marL="0" indent="0" algn="ctr">
              <a:buNone/>
            </a:pPr>
            <a:r>
              <a:rPr lang="en-US" dirty="0">
                <a:latin typeface="Arial" panose="020B0604020202020204" pitchFamily="34" charset="0"/>
                <a:cs typeface="Arial" panose="020B0604020202020204" pitchFamily="34" charset="0"/>
              </a:rPr>
              <a:t>!!!!! Funding Is Limited !!!!</a:t>
            </a:r>
          </a:p>
          <a:p>
            <a:endParaRPr lang="en-US" dirty="0"/>
          </a:p>
          <a:p>
            <a:endParaRPr lang="en-US" dirty="0"/>
          </a:p>
          <a:p>
            <a:endParaRPr lang="en-US" dirty="0"/>
          </a:p>
          <a:p>
            <a:endParaRPr lang="en-US" dirty="0"/>
          </a:p>
          <a:p>
            <a:endParaRPr lang="en-US" dirty="0"/>
          </a:p>
          <a:p>
            <a:pPr marL="0" indent="0" algn="ctr">
              <a:buNone/>
            </a:pPr>
            <a:r>
              <a:rPr lang="en-US" dirty="0">
                <a:latin typeface="Arial" panose="020B0604020202020204" pitchFamily="34" charset="0"/>
                <a:cs typeface="Arial" panose="020B0604020202020204" pitchFamily="34" charset="0"/>
              </a:rPr>
              <a:t>First Qualified and Approved, First Funded.</a:t>
            </a:r>
          </a:p>
          <a:p>
            <a:endParaRPr lang="en-US" dirty="0"/>
          </a:p>
        </p:txBody>
      </p:sp>
      <p:sp>
        <p:nvSpPr>
          <p:cNvPr id="4" name="Content Placeholder 3">
            <a:extLst>
              <a:ext uri="{FF2B5EF4-FFF2-40B4-BE49-F238E27FC236}">
                <a16:creationId xmlns:a16="http://schemas.microsoft.com/office/drawing/2014/main" id="{019F40A4-C165-4A4F-A62A-BAB25B06BCD6}"/>
              </a:ext>
            </a:extLst>
          </p:cNvPr>
          <p:cNvSpPr>
            <a:spLocks noGrp="1"/>
          </p:cNvSpPr>
          <p:nvPr>
            <p:ph sz="half" idx="2"/>
          </p:nvPr>
        </p:nvSpPr>
        <p:spPr>
          <a:xfrm>
            <a:off x="4539152" y="1571899"/>
            <a:ext cx="7348048" cy="4487900"/>
          </a:xfrm>
        </p:spPr>
        <p:txBody>
          <a:bodyPr>
            <a:normAutofit fontScale="92500" lnSpcReduction="10000"/>
          </a:bodyPr>
          <a:lstStyle/>
          <a:p>
            <a:pPr marL="0" indent="0" algn="ctr">
              <a:buNone/>
            </a:pPr>
            <a:r>
              <a:rPr lang="en-US" dirty="0">
                <a:latin typeface="Arial" panose="020B0604020202020204" pitchFamily="34" charset="0"/>
                <a:cs typeface="Arial" panose="020B0604020202020204" pitchFamily="34" charset="0"/>
              </a:rPr>
              <a:t>List of eligible applicants will be posted on the website and at City Hall.</a:t>
            </a:r>
          </a:p>
          <a:p>
            <a:pPr marL="0" indent="0" algn="ctr">
              <a:buNone/>
            </a:pPr>
            <a:r>
              <a:rPr lang="en-US" dirty="0">
                <a:latin typeface="Arial" panose="020B0604020202020204" pitchFamily="34" charset="0"/>
                <a:cs typeface="Arial" panose="020B0604020202020204" pitchFamily="34" charset="0"/>
              </a:rPr>
              <a:t>An eligibility Letter will be sent.</a:t>
            </a:r>
          </a:p>
          <a:p>
            <a:pPr marL="0" indent="0" algn="ctr">
              <a:buNone/>
            </a:pPr>
            <a:endParaRPr lang="en-US" sz="1800" u="none" dirty="0">
              <a:latin typeface="Arial" panose="020B0604020202020204" pitchFamily="34" charset="0"/>
              <a:cs typeface="Arial" panose="020B0604020202020204" pitchFamily="34" charset="0"/>
            </a:endParaRPr>
          </a:p>
          <a:p>
            <a:pPr marL="0" indent="0" algn="ctr">
              <a:buNone/>
            </a:pPr>
            <a:endParaRPr lang="en-US" sz="1800" u="none" dirty="0">
              <a:latin typeface="Arial" panose="020B0604020202020204" pitchFamily="34" charset="0"/>
              <a:cs typeface="Arial" panose="020B0604020202020204" pitchFamily="34" charset="0"/>
            </a:endParaRPr>
          </a:p>
          <a:p>
            <a:pPr marL="0" indent="0" algn="ctr">
              <a:buNone/>
            </a:pPr>
            <a:r>
              <a:rPr lang="en-US" sz="1800" u="none" dirty="0">
                <a:latin typeface="Arial" panose="020B0604020202020204" pitchFamily="34" charset="0"/>
                <a:cs typeface="Arial" panose="020B0604020202020204" pitchFamily="34" charset="0"/>
              </a:rPr>
              <a:t>If funds for this program cycle are unavailable, then your options are:</a:t>
            </a:r>
          </a:p>
          <a:p>
            <a:pPr lvl="1" algn="ctr">
              <a:buFont typeface="Wingdings" panose="05000000000000000000" pitchFamily="2" charset="2"/>
              <a:buChar char="ü"/>
            </a:pPr>
            <a:r>
              <a:rPr lang="en-US" b="1" dirty="0">
                <a:latin typeface="Arial" panose="020B0604020202020204" pitchFamily="34" charset="0"/>
                <a:cs typeface="Arial" panose="020B0604020202020204" pitchFamily="34" charset="0"/>
              </a:rPr>
              <a:t>Apply for Flagler County Ship Funds</a:t>
            </a:r>
          </a:p>
          <a:p>
            <a:pPr lvl="1" algn="ctr">
              <a:buFont typeface="Wingdings" panose="05000000000000000000" pitchFamily="2" charset="2"/>
              <a:buChar char="ü"/>
            </a:pPr>
            <a:r>
              <a:rPr lang="en-US" b="1" u="none" dirty="0">
                <a:latin typeface="Arial" panose="020B0604020202020204" pitchFamily="34" charset="0"/>
                <a:cs typeface="Arial" panose="020B0604020202020204" pitchFamily="34" charset="0"/>
              </a:rPr>
              <a:t>Apply </a:t>
            </a:r>
            <a:r>
              <a:rPr lang="en-US" b="1" dirty="0">
                <a:latin typeface="Arial" panose="020B0604020202020204" pitchFamily="34" charset="0"/>
                <a:cs typeface="Arial" panose="020B0604020202020204" pitchFamily="34" charset="0"/>
              </a:rPr>
              <a:t>State or Federal Programs </a:t>
            </a:r>
            <a:r>
              <a:rPr lang="en-US" sz="1200" b="1" dirty="0">
                <a:latin typeface="Arial" panose="020B0604020202020204" pitchFamily="34" charset="0"/>
                <a:cs typeface="Arial" panose="020B0604020202020204" pitchFamily="34" charset="0"/>
              </a:rPr>
              <a:t>(PACE or USDA Rural Housing Program)</a:t>
            </a:r>
            <a:endParaRPr lang="en-US" sz="1200" b="1" u="none" dirty="0">
              <a:latin typeface="Arial" panose="020B0604020202020204" pitchFamily="34" charset="0"/>
              <a:cs typeface="Arial" panose="020B0604020202020204" pitchFamily="34" charset="0"/>
            </a:endParaRPr>
          </a:p>
          <a:p>
            <a:pPr lvl="1" algn="ctr">
              <a:buFont typeface="Wingdings" panose="05000000000000000000" pitchFamily="2" charset="2"/>
              <a:buChar char="ü"/>
            </a:pPr>
            <a:r>
              <a:rPr lang="en-US" b="1" dirty="0">
                <a:latin typeface="Arial" panose="020B0604020202020204" pitchFamily="34" charset="0"/>
                <a:cs typeface="Arial" panose="020B0604020202020204" pitchFamily="34" charset="0"/>
              </a:rPr>
              <a:t>Housing Specialist about other programs</a:t>
            </a:r>
          </a:p>
          <a:p>
            <a:pPr lvl="1" algn="ctr">
              <a:buFont typeface="Wingdings" panose="05000000000000000000" pitchFamily="2" charset="2"/>
              <a:buChar char="ü"/>
            </a:pPr>
            <a:r>
              <a:rPr lang="en-US" b="1" dirty="0">
                <a:latin typeface="Arial" panose="020B0604020202020204" pitchFamily="34" charset="0"/>
                <a:cs typeface="Arial" panose="020B0604020202020204" pitchFamily="34" charset="0"/>
              </a:rPr>
              <a:t>Apply for program the next year</a:t>
            </a:r>
          </a:p>
        </p:txBody>
      </p:sp>
      <p:pic>
        <p:nvPicPr>
          <p:cNvPr id="5" name="Picture 4">
            <a:extLst>
              <a:ext uri="{FF2B5EF4-FFF2-40B4-BE49-F238E27FC236}">
                <a16:creationId xmlns:a16="http://schemas.microsoft.com/office/drawing/2014/main" id="{236BDF45-52BB-4B86-8EF0-F251D8404E3E}"/>
              </a:ext>
            </a:extLst>
          </p:cNvPr>
          <p:cNvPicPr>
            <a:picLocks noChangeAspect="1"/>
          </p:cNvPicPr>
          <p:nvPr/>
        </p:nvPicPr>
        <p:blipFill rotWithShape="1">
          <a:blip r:embed="rId2"/>
          <a:srcRect l="2458" t="20701" r="2761" b="24528"/>
          <a:stretch/>
        </p:blipFill>
        <p:spPr>
          <a:xfrm>
            <a:off x="1464683" y="5286100"/>
            <a:ext cx="1773315" cy="724151"/>
          </a:xfrm>
          <a:prstGeom prst="rect">
            <a:avLst/>
          </a:prstGeom>
        </p:spPr>
      </p:pic>
      <p:pic>
        <p:nvPicPr>
          <p:cNvPr id="7" name="Picture 6">
            <a:extLst>
              <a:ext uri="{FF2B5EF4-FFF2-40B4-BE49-F238E27FC236}">
                <a16:creationId xmlns:a16="http://schemas.microsoft.com/office/drawing/2014/main" id="{F48C16AB-C3CD-4818-8F84-96FA313544FF}"/>
              </a:ext>
            </a:extLst>
          </p:cNvPr>
          <p:cNvPicPr>
            <a:picLocks noChangeAspect="1"/>
          </p:cNvPicPr>
          <p:nvPr/>
        </p:nvPicPr>
        <p:blipFill rotWithShape="1">
          <a:blip r:embed="rId3"/>
          <a:srcRect l="16222" t="16127" r="12286" b="38921"/>
          <a:stretch/>
        </p:blipFill>
        <p:spPr>
          <a:xfrm>
            <a:off x="884540" y="2506714"/>
            <a:ext cx="2933600" cy="1844571"/>
          </a:xfrm>
          <a:prstGeom prst="rect">
            <a:avLst/>
          </a:prstGeom>
        </p:spPr>
      </p:pic>
      <p:pic>
        <p:nvPicPr>
          <p:cNvPr id="12" name="Picture 11">
            <a:extLst>
              <a:ext uri="{FF2B5EF4-FFF2-40B4-BE49-F238E27FC236}">
                <a16:creationId xmlns:a16="http://schemas.microsoft.com/office/drawing/2014/main" id="{80B1B2DF-61B8-4F0A-A6A0-1BED33DE2993}"/>
              </a:ext>
            </a:extLst>
          </p:cNvPr>
          <p:cNvPicPr>
            <a:picLocks noChangeAspect="1"/>
          </p:cNvPicPr>
          <p:nvPr/>
        </p:nvPicPr>
        <p:blipFill>
          <a:blip r:embed="rId4"/>
          <a:stretch>
            <a:fillRect/>
          </a:stretch>
        </p:blipFill>
        <p:spPr>
          <a:xfrm>
            <a:off x="7901933" y="3248563"/>
            <a:ext cx="755970" cy="725487"/>
          </a:xfrm>
          <a:prstGeom prst="rect">
            <a:avLst/>
          </a:prstGeom>
        </p:spPr>
      </p:pic>
      <p:pic>
        <p:nvPicPr>
          <p:cNvPr id="13" name="Picture 12">
            <a:extLst>
              <a:ext uri="{FF2B5EF4-FFF2-40B4-BE49-F238E27FC236}">
                <a16:creationId xmlns:a16="http://schemas.microsoft.com/office/drawing/2014/main" id="{93DF912E-617B-4947-B8F2-35872B9F975D}"/>
              </a:ext>
            </a:extLst>
          </p:cNvPr>
          <p:cNvPicPr>
            <a:picLocks noChangeAspect="1"/>
          </p:cNvPicPr>
          <p:nvPr/>
        </p:nvPicPr>
        <p:blipFill>
          <a:blip r:embed="rId5"/>
          <a:stretch>
            <a:fillRect/>
          </a:stretch>
        </p:blipFill>
        <p:spPr>
          <a:xfrm>
            <a:off x="9569663" y="6143085"/>
            <a:ext cx="2317537" cy="613182"/>
          </a:xfrm>
          <a:prstGeom prst="rect">
            <a:avLst/>
          </a:prstGeom>
        </p:spPr>
      </p:pic>
    </p:spTree>
    <p:extLst>
      <p:ext uri="{BB962C8B-B14F-4D97-AF65-F5344CB8AC3E}">
        <p14:creationId xmlns:p14="http://schemas.microsoft.com/office/powerpoint/2010/main" val="9940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75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nodeType="clickEffect">
                                  <p:stCondLst>
                                    <p:cond delay="0"/>
                                  </p:stCondLst>
                                  <p:childTnLst>
                                    <p:animRot by="43200000">
                                      <p:cBhvr>
                                        <p:cTn id="20"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847" y="820269"/>
            <a:ext cx="11290852" cy="652181"/>
          </a:xfrm>
        </p:spPr>
        <p:txBody>
          <a:bodyPr>
            <a:noAutofit/>
          </a:bodyPr>
          <a:lstStyle/>
          <a:p>
            <a:pPr algn="ctr"/>
            <a:r>
              <a:rPr lang="en-US" sz="4400" b="1" dirty="0">
                <a:solidFill>
                  <a:srgbClr val="0070C0"/>
                </a:solidFill>
                <a:latin typeface="Arial Rounded MT Bold" panose="020F0704030504030204" pitchFamily="34" charset="0"/>
              </a:rPr>
              <a:t>Housing Rehabilitation Program</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8216" t="35107" r="21322" b="3678"/>
          <a:stretch/>
        </p:blipFill>
        <p:spPr>
          <a:xfrm>
            <a:off x="4735869" y="1704900"/>
            <a:ext cx="2984632" cy="1835402"/>
          </a:xfrm>
        </p:spPr>
      </p:pic>
      <p:sp>
        <p:nvSpPr>
          <p:cNvPr id="5" name="TextBox 4"/>
          <p:cNvSpPr txBox="1"/>
          <p:nvPr/>
        </p:nvSpPr>
        <p:spPr>
          <a:xfrm>
            <a:off x="1212981" y="3550149"/>
            <a:ext cx="10030408" cy="2708434"/>
          </a:xfrm>
          <a:prstGeom prst="rect">
            <a:avLst/>
          </a:prstGeom>
          <a:noFill/>
        </p:spPr>
        <p:txBody>
          <a:bodyPr wrap="square" rtlCol="0">
            <a:spAutoFit/>
          </a:bodyPr>
          <a:lstStyle/>
          <a:p>
            <a:pPr algn="ctr">
              <a:spcAft>
                <a:spcPts val="600"/>
              </a:spcAft>
            </a:pPr>
            <a:r>
              <a:rPr lang="en-US" sz="3200" b="1" dirty="0">
                <a:latin typeface="Arial" panose="020B0604020202020204" pitchFamily="34" charset="0"/>
                <a:cs typeface="Arial" panose="020B0604020202020204" pitchFamily="34" charset="0"/>
              </a:rPr>
              <a:t>This is not a Grant or Gift !!  </a:t>
            </a:r>
          </a:p>
          <a:p>
            <a:pPr algn="ctr">
              <a:spcAft>
                <a:spcPts val="600"/>
              </a:spcAft>
            </a:pPr>
            <a:r>
              <a:rPr lang="en-US" sz="3200" dirty="0">
                <a:latin typeface="Arial" panose="020B0604020202020204" pitchFamily="34" charset="0"/>
                <a:cs typeface="Arial" panose="020B0604020202020204" pitchFamily="34" charset="0"/>
              </a:rPr>
              <a:t>It is a Deferred Payment Loan(DPL).</a:t>
            </a:r>
          </a:p>
          <a:p>
            <a:pPr algn="ctr">
              <a:spcAft>
                <a:spcPts val="600"/>
              </a:spcAft>
            </a:pPr>
            <a:r>
              <a:rPr lang="en-US" sz="3200" dirty="0">
                <a:latin typeface="Arial" panose="020B0604020202020204" pitchFamily="34" charset="0"/>
                <a:cs typeface="Arial" panose="020B0604020202020204" pitchFamily="34" charset="0"/>
              </a:rPr>
              <a:t>If you sell the property within ten years, you will pay back all or a portion of the loan depending how long the property is lived in.</a:t>
            </a:r>
          </a:p>
        </p:txBody>
      </p:sp>
      <p:pic>
        <p:nvPicPr>
          <p:cNvPr id="3" name="Picture 2"/>
          <p:cNvPicPr>
            <a:picLocks noChangeAspect="1"/>
          </p:cNvPicPr>
          <p:nvPr/>
        </p:nvPicPr>
        <p:blipFill>
          <a:blip r:embed="rId3"/>
          <a:stretch>
            <a:fillRect/>
          </a:stretch>
        </p:blipFill>
        <p:spPr>
          <a:xfrm>
            <a:off x="10165079" y="6268430"/>
            <a:ext cx="1781620" cy="475099"/>
          </a:xfrm>
          <a:prstGeom prst="rect">
            <a:avLst/>
          </a:prstGeom>
        </p:spPr>
      </p:pic>
    </p:spTree>
    <p:extLst>
      <p:ext uri="{BB962C8B-B14F-4D97-AF65-F5344CB8AC3E}">
        <p14:creationId xmlns:p14="http://schemas.microsoft.com/office/powerpoint/2010/main" val="1388729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6.25E-7 2.22222E-6 L 6.25E-7 -0.07222 " pathEditMode="relative" rAng="0" ptsTypes="AA">
                                      <p:cBhvr>
                                        <p:cTn id="6" dur="250" accel="50000" decel="50000" autoRev="1" fill="hold">
                                          <p:stCondLst>
                                            <p:cond delay="0"/>
                                          </p:stCondLst>
                                        </p:cTn>
                                        <p:tgtEl>
                                          <p:spTgt spid="5">
                                            <p:txEl>
                                              <p:pRg st="0" end="0"/>
                                            </p:txEl>
                                          </p:spTgt>
                                        </p:tgtEl>
                                        <p:attrNameLst>
                                          <p:attrName>ppt_x</p:attrName>
                                          <p:attrName>ppt_y</p:attrName>
                                        </p:attrNameLst>
                                      </p:cBhvr>
                                      <p:rCtr x="0" y="-3611"/>
                                    </p:animMotion>
                                    <p:animRot by="1500000">
                                      <p:cBhvr>
                                        <p:cTn id="7" dur="125" fill="hold">
                                          <p:stCondLst>
                                            <p:cond delay="0"/>
                                          </p:stCondLst>
                                        </p:cTn>
                                        <p:tgtEl>
                                          <p:spTgt spid="5">
                                            <p:txEl>
                                              <p:pRg st="0" end="0"/>
                                            </p:txEl>
                                          </p:spTgt>
                                        </p:tgtEl>
                                        <p:attrNameLst>
                                          <p:attrName>r</p:attrName>
                                        </p:attrNameLst>
                                      </p:cBhvr>
                                    </p:animRot>
                                    <p:animRot by="-1500000">
                                      <p:cBhvr>
                                        <p:cTn id="8" dur="125" fill="hold">
                                          <p:stCondLst>
                                            <p:cond delay="125"/>
                                          </p:stCondLst>
                                        </p:cTn>
                                        <p:tgtEl>
                                          <p:spTgt spid="5">
                                            <p:txEl>
                                              <p:pRg st="0" end="0"/>
                                            </p:txEl>
                                          </p:spTgt>
                                        </p:tgtEl>
                                        <p:attrNameLst>
                                          <p:attrName>r</p:attrName>
                                        </p:attrNameLst>
                                      </p:cBhvr>
                                    </p:animRot>
                                    <p:animRot by="-1500000">
                                      <p:cBhvr>
                                        <p:cTn id="9" dur="125" fill="hold">
                                          <p:stCondLst>
                                            <p:cond delay="250"/>
                                          </p:stCondLst>
                                        </p:cTn>
                                        <p:tgtEl>
                                          <p:spTgt spid="5">
                                            <p:txEl>
                                              <p:pRg st="0" end="0"/>
                                            </p:txEl>
                                          </p:spTgt>
                                        </p:tgtEl>
                                        <p:attrNameLst>
                                          <p:attrName>r</p:attrName>
                                        </p:attrNameLst>
                                      </p:cBhvr>
                                    </p:animRot>
                                    <p:animRot by="1500000">
                                      <p:cBhvr>
                                        <p:cTn id="10" dur="125" fill="hold">
                                          <p:stCondLst>
                                            <p:cond delay="375"/>
                                          </p:stCondLst>
                                        </p:cTn>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923736" y="293026"/>
            <a:ext cx="2091906" cy="554355"/>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p:cNvSpPr>
            <a:spLocks noGrp="1"/>
          </p:cNvSpPr>
          <p:nvPr>
            <p:ph type="title"/>
          </p:nvPr>
        </p:nvSpPr>
        <p:spPr>
          <a:xfrm>
            <a:off x="1620416" y="570203"/>
            <a:ext cx="6637175" cy="1056374"/>
          </a:xfrm>
        </p:spPr>
        <p:txBody>
          <a:bodyPr>
            <a:noAutofit/>
          </a:bodyPr>
          <a:lstStyle/>
          <a:p>
            <a:r>
              <a:rPr lang="en-US" sz="4400" b="1" dirty="0">
                <a:solidFill>
                  <a:srgbClr val="0070C0"/>
                </a:solidFill>
                <a:latin typeface="Arial Rounded MT Bold" panose="020F0704030504030204" pitchFamily="34" charset="0"/>
              </a:rPr>
              <a:t>Eligible Rehabilitation Activities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40173137"/>
              </p:ext>
            </p:extLst>
          </p:nvPr>
        </p:nvGraphicFramePr>
        <p:xfrm>
          <a:off x="2295330" y="1744825"/>
          <a:ext cx="8724123" cy="4913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39076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5" name="Picture 4" descr="Logo, company name&#10;&#10;Description automatically generated"/>
          <p:cNvPicPr>
            <a:picLocks noChangeAspect="1"/>
          </p:cNvPicPr>
          <p:nvPr/>
        </p:nvPicPr>
        <p:blipFill>
          <a:blip r:embed="rId2"/>
          <a:stretch>
            <a:fillRect/>
          </a:stretch>
        </p:blipFill>
        <p:spPr>
          <a:xfrm>
            <a:off x="180910" y="6227656"/>
            <a:ext cx="1978603" cy="529277"/>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p:cNvSpPr>
            <a:spLocks noGrp="1"/>
          </p:cNvSpPr>
          <p:nvPr>
            <p:ph type="title"/>
          </p:nvPr>
        </p:nvSpPr>
        <p:spPr>
          <a:xfrm>
            <a:off x="1418140" y="1485444"/>
            <a:ext cx="9112767" cy="339645"/>
          </a:xfrm>
        </p:spPr>
        <p:txBody>
          <a:bodyPr>
            <a:noAutofit/>
          </a:bodyPr>
          <a:lstStyle/>
          <a:p>
            <a:r>
              <a:rPr lang="en-US" sz="4400" b="1" dirty="0">
                <a:solidFill>
                  <a:srgbClr val="0070C0"/>
                </a:solidFill>
                <a:latin typeface="Arial Rounded MT Bold" panose="020F0704030504030204" pitchFamily="34" charset="0"/>
              </a:rPr>
              <a:t>Guardian Community Services Pre-bid</a:t>
            </a:r>
            <a:r>
              <a:rPr lang="en-US" sz="4400" dirty="0">
                <a:solidFill>
                  <a:srgbClr val="0070C0"/>
                </a:solidFill>
                <a:latin typeface="Arial Rounded MT Bold" panose="020F0704030504030204" pitchFamily="34" charset="0"/>
              </a:rPr>
              <a:t> </a:t>
            </a:r>
          </a:p>
        </p:txBody>
      </p:sp>
      <p:pic>
        <p:nvPicPr>
          <p:cNvPr id="8" name="Picture 7">
            <a:extLst>
              <a:ext uri="{FF2B5EF4-FFF2-40B4-BE49-F238E27FC236}">
                <a16:creationId xmlns:a16="http://schemas.microsoft.com/office/drawing/2014/main" id="{3ABABDBD-091D-A968-4F81-36FB4949120D}"/>
              </a:ext>
            </a:extLst>
          </p:cNvPr>
          <p:cNvPicPr>
            <a:picLocks noChangeAspect="1"/>
          </p:cNvPicPr>
          <p:nvPr/>
        </p:nvPicPr>
        <p:blipFill>
          <a:blip r:embed="rId3"/>
          <a:stretch>
            <a:fillRect/>
          </a:stretch>
        </p:blipFill>
        <p:spPr>
          <a:xfrm>
            <a:off x="71021" y="705350"/>
            <a:ext cx="1317340" cy="1119739"/>
          </a:xfrm>
          <a:prstGeom prst="rect">
            <a:avLst/>
          </a:prstGeom>
        </p:spPr>
      </p:pic>
      <p:graphicFrame>
        <p:nvGraphicFramePr>
          <p:cNvPr id="9" name="Diagram 8">
            <a:extLst>
              <a:ext uri="{FF2B5EF4-FFF2-40B4-BE49-F238E27FC236}">
                <a16:creationId xmlns:a16="http://schemas.microsoft.com/office/drawing/2014/main" id="{9CCDDFE3-878B-582C-BB98-6CFCF5AB7DBC}"/>
              </a:ext>
            </a:extLst>
          </p:cNvPr>
          <p:cNvGraphicFramePr/>
          <p:nvPr>
            <p:extLst>
              <p:ext uri="{D42A27DB-BD31-4B8C-83A1-F6EECF244321}">
                <p14:modId xmlns:p14="http://schemas.microsoft.com/office/powerpoint/2010/main" val="1768115725"/>
              </p:ext>
            </p:extLst>
          </p:nvPr>
        </p:nvGraphicFramePr>
        <p:xfrm>
          <a:off x="1924172" y="1259633"/>
          <a:ext cx="9673779" cy="56916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15783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777" y="24091"/>
            <a:ext cx="11584446" cy="1132630"/>
          </a:xfrm>
        </p:spPr>
        <p:txBody>
          <a:bodyPr>
            <a:normAutofit/>
          </a:bodyPr>
          <a:lstStyle/>
          <a:p>
            <a:pPr algn="ctr"/>
            <a:r>
              <a:rPr lang="en-US" sz="3600" dirty="0">
                <a:solidFill>
                  <a:srgbClr val="0070C0"/>
                </a:solidFill>
                <a:latin typeface="Arial Rounded MT Bold" panose="020F0704030504030204" pitchFamily="34" charset="0"/>
              </a:rPr>
              <a:t>Construction Rehabilitation Work and Funding</a:t>
            </a:r>
            <a:br>
              <a:rPr lang="en-US" dirty="0">
                <a:solidFill>
                  <a:srgbClr val="0070C0"/>
                </a:solidFill>
                <a:latin typeface="Arial Rounded MT Bold" panose="020F0704030504030204" pitchFamily="34" charset="0"/>
              </a:rPr>
            </a:br>
            <a:r>
              <a:rPr lang="en-US" sz="3100" dirty="0">
                <a:solidFill>
                  <a:srgbClr val="0070C0"/>
                </a:solidFill>
                <a:latin typeface="Arial Rounded MT Bold" panose="020F0704030504030204" pitchFamily="34" charset="0"/>
              </a:rPr>
              <a:t>Construction and Contractor Payment</a:t>
            </a:r>
          </a:p>
        </p:txBody>
      </p:sp>
      <p:sp>
        <p:nvSpPr>
          <p:cNvPr id="3" name="Text Placeholder 2"/>
          <p:cNvSpPr>
            <a:spLocks noGrp="1"/>
          </p:cNvSpPr>
          <p:nvPr>
            <p:ph type="body" idx="1"/>
          </p:nvPr>
        </p:nvSpPr>
        <p:spPr>
          <a:xfrm>
            <a:off x="248046" y="1721229"/>
            <a:ext cx="5847954" cy="576262"/>
          </a:xfrm>
        </p:spPr>
        <p:txBody>
          <a:bodyPr>
            <a:noAutofit/>
          </a:bodyPr>
          <a:lstStyle/>
          <a:p>
            <a:r>
              <a:rPr lang="en-US" sz="2400" b="1" dirty="0">
                <a:solidFill>
                  <a:srgbClr val="0070C0"/>
                </a:solidFill>
                <a:latin typeface="Arial" panose="020B0604020202020204" pitchFamily="34" charset="0"/>
                <a:cs typeface="Arial" panose="020B0604020202020204" pitchFamily="34" charset="0"/>
              </a:rPr>
              <a:t>Construction Length and Warranty</a:t>
            </a:r>
          </a:p>
        </p:txBody>
      </p:sp>
      <p:sp>
        <p:nvSpPr>
          <p:cNvPr id="4" name="Content Placeholder 3"/>
          <p:cNvSpPr>
            <a:spLocks noGrp="1"/>
          </p:cNvSpPr>
          <p:nvPr>
            <p:ph sz="half" idx="2"/>
          </p:nvPr>
        </p:nvSpPr>
        <p:spPr>
          <a:xfrm>
            <a:off x="406414" y="2297491"/>
            <a:ext cx="6140882" cy="3768964"/>
          </a:xfrm>
        </p:spPr>
        <p:txBody>
          <a:bodyPr>
            <a:noAutofit/>
          </a:bodyPr>
          <a:lstStyle/>
          <a:p>
            <a:r>
              <a:rPr lang="en-US" dirty="0">
                <a:latin typeface="Arial" panose="020B0604020202020204" pitchFamily="34" charset="0"/>
                <a:cs typeface="Arial" panose="020B0604020202020204" pitchFamily="34" charset="0"/>
              </a:rPr>
              <a:t>45 days for rehab and 120 days for replacement work performed.</a:t>
            </a:r>
          </a:p>
          <a:p>
            <a:r>
              <a:rPr lang="en-US" dirty="0">
                <a:latin typeface="Arial" panose="020B0604020202020204" pitchFamily="34" charset="0"/>
                <a:cs typeface="Arial" panose="020B0604020202020204" pitchFamily="34" charset="0"/>
              </a:rPr>
              <a:t>All work requiring building permits will be inspected by a City building Inspector as well as the oversight inspector.</a:t>
            </a:r>
          </a:p>
          <a:p>
            <a:r>
              <a:rPr lang="en-US" dirty="0">
                <a:latin typeface="Arial" panose="020B0604020202020204" pitchFamily="34" charset="0"/>
                <a:cs typeface="Arial" panose="020B0604020202020204" pitchFamily="34" charset="0"/>
              </a:rPr>
              <a:t>All work has a 1-year Contractor to Owner warranty for all workmanship and new materials. Roof has a 5 Year warranty plus any manufacture warranties as applicable.</a:t>
            </a:r>
          </a:p>
        </p:txBody>
      </p:sp>
      <p:sp>
        <p:nvSpPr>
          <p:cNvPr id="5" name="Text Placeholder 4"/>
          <p:cNvSpPr>
            <a:spLocks noGrp="1"/>
          </p:cNvSpPr>
          <p:nvPr>
            <p:ph type="body" sz="quarter" idx="3"/>
          </p:nvPr>
        </p:nvSpPr>
        <p:spPr>
          <a:xfrm>
            <a:off x="6628951" y="1618998"/>
            <a:ext cx="4185618" cy="576262"/>
          </a:xfrm>
        </p:spPr>
        <p:txBody>
          <a:bodyPr>
            <a:normAutofit/>
          </a:bodyPr>
          <a:lstStyle/>
          <a:p>
            <a:r>
              <a:rPr lang="en-US" b="1" dirty="0">
                <a:solidFill>
                  <a:srgbClr val="0070C0"/>
                </a:solidFill>
                <a:latin typeface="Arial" panose="020B0604020202020204" pitchFamily="34" charset="0"/>
                <a:cs typeface="Arial" panose="020B0604020202020204" pitchFamily="34" charset="0"/>
              </a:rPr>
              <a:t>Contractor Payment</a:t>
            </a:r>
          </a:p>
        </p:txBody>
      </p:sp>
      <p:sp>
        <p:nvSpPr>
          <p:cNvPr id="6" name="Content Placeholder 5"/>
          <p:cNvSpPr>
            <a:spLocks noGrp="1"/>
          </p:cNvSpPr>
          <p:nvPr>
            <p:ph sz="quarter" idx="4"/>
          </p:nvPr>
        </p:nvSpPr>
        <p:spPr>
          <a:xfrm>
            <a:off x="6628951" y="2195260"/>
            <a:ext cx="5036923" cy="3429639"/>
          </a:xfrm>
        </p:spPr>
        <p:txBody>
          <a:bodyPr>
            <a:normAutofit/>
          </a:bodyPr>
          <a:lstStyle/>
          <a:p>
            <a:r>
              <a:rPr lang="en-US" sz="2200" dirty="0">
                <a:latin typeface="Arial" panose="020B0604020202020204" pitchFamily="34" charset="0"/>
                <a:cs typeface="Arial" panose="020B0604020202020204" pitchFamily="34" charset="0"/>
              </a:rPr>
              <a:t>Contractor payments are issued by draws based on the portion of the Scope of Work that has been completed.</a:t>
            </a:r>
          </a:p>
          <a:p>
            <a:r>
              <a:rPr lang="en-US" sz="2200" dirty="0">
                <a:latin typeface="Arial" panose="020B0604020202020204" pitchFamily="34" charset="0"/>
                <a:cs typeface="Arial" panose="020B0604020202020204" pitchFamily="34" charset="0"/>
              </a:rPr>
              <a:t>Contractor draw payments must be signed off by homeowner, Guardian, and City of Palm Coast representative.</a:t>
            </a:r>
          </a:p>
        </p:txBody>
      </p:sp>
      <p:pic>
        <p:nvPicPr>
          <p:cNvPr id="8" name="Picture 7"/>
          <p:cNvPicPr>
            <a:picLocks noChangeAspect="1"/>
          </p:cNvPicPr>
          <p:nvPr/>
        </p:nvPicPr>
        <p:blipFill>
          <a:blip r:embed="rId2"/>
          <a:stretch>
            <a:fillRect/>
          </a:stretch>
        </p:blipFill>
        <p:spPr>
          <a:xfrm>
            <a:off x="9542351" y="6087176"/>
            <a:ext cx="2438087" cy="650157"/>
          </a:xfrm>
          <a:prstGeom prst="rect">
            <a:avLst/>
          </a:prstGeom>
        </p:spPr>
      </p:pic>
    </p:spTree>
    <p:extLst>
      <p:ext uri="{BB962C8B-B14F-4D97-AF65-F5344CB8AC3E}">
        <p14:creationId xmlns:p14="http://schemas.microsoft.com/office/powerpoint/2010/main" val="13266234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circle(in)">
                                      <p:cBhvr>
                                        <p:cTn id="22" dur="20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circle(in)">
                                      <p:cBhvr>
                                        <p:cTn id="27"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262BC2-46EB-4B19-95FE-4CF4A5C73DE5}"/>
              </a:ext>
            </a:extLst>
          </p:cNvPr>
          <p:cNvPicPr>
            <a:picLocks noChangeAspect="1"/>
          </p:cNvPicPr>
          <p:nvPr/>
        </p:nvPicPr>
        <p:blipFill>
          <a:blip r:embed="rId2"/>
          <a:stretch>
            <a:fillRect/>
          </a:stretch>
        </p:blipFill>
        <p:spPr>
          <a:xfrm>
            <a:off x="9688016" y="6135386"/>
            <a:ext cx="2170355" cy="575144"/>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p:cNvSpPr>
            <a:spLocks noGrp="1"/>
          </p:cNvSpPr>
          <p:nvPr>
            <p:ph type="title"/>
          </p:nvPr>
        </p:nvSpPr>
        <p:spPr>
          <a:xfrm>
            <a:off x="1489711" y="466952"/>
            <a:ext cx="7924877" cy="913980"/>
          </a:xfrm>
        </p:spPr>
        <p:txBody>
          <a:bodyPr>
            <a:normAutofit/>
          </a:bodyPr>
          <a:lstStyle/>
          <a:p>
            <a:r>
              <a:rPr lang="en-US" sz="4400" b="1" dirty="0">
                <a:solidFill>
                  <a:srgbClr val="0070C0"/>
                </a:solidFill>
                <a:latin typeface="Arial Rounded MT Bold" panose="020F0704030504030204" pitchFamily="34" charset="0"/>
              </a:rPr>
              <a:t>Commitment to Fair Housing</a:t>
            </a:r>
          </a:p>
        </p:txBody>
      </p:sp>
      <p:sp>
        <p:nvSpPr>
          <p:cNvPr id="3" name="Content Placeholder 2"/>
          <p:cNvSpPr>
            <a:spLocks noGrp="1"/>
          </p:cNvSpPr>
          <p:nvPr>
            <p:ph idx="1"/>
          </p:nvPr>
        </p:nvSpPr>
        <p:spPr>
          <a:xfrm>
            <a:off x="2118049" y="1380931"/>
            <a:ext cx="7924876" cy="4879909"/>
          </a:xfrm>
        </p:spPr>
        <p:txBody>
          <a:bodyPr>
            <a:noAutofit/>
          </a:bodyPr>
          <a:lstStyle/>
          <a:p>
            <a:pPr>
              <a:lnSpc>
                <a:spcPct val="110000"/>
              </a:lnSpc>
              <a:buNone/>
            </a:pPr>
            <a:r>
              <a:rPr lang="en-US" sz="2400" dirty="0">
                <a:latin typeface="Georgia" panose="02040502050405020303" pitchFamily="18" charset="0"/>
              </a:rPr>
              <a:t>It is illegal to discriminate based on the race, color, religion, sex, National origin, age, disability, or familial status when renting, selling or financing a home or property. </a:t>
            </a:r>
          </a:p>
          <a:p>
            <a:pPr algn="ctr">
              <a:lnSpc>
                <a:spcPct val="110000"/>
              </a:lnSpc>
              <a:buNone/>
            </a:pPr>
            <a:r>
              <a:rPr lang="en-US" sz="2400" b="1" dirty="0">
                <a:latin typeface="Georgia" panose="02040502050405020303" pitchFamily="18" charset="0"/>
              </a:rPr>
              <a:t>You Have Rights!! </a:t>
            </a:r>
          </a:p>
          <a:p>
            <a:pPr marL="0" indent="0">
              <a:lnSpc>
                <a:spcPct val="110000"/>
              </a:lnSpc>
              <a:buNone/>
            </a:pPr>
            <a:r>
              <a:rPr lang="en-US" sz="2400" dirty="0">
                <a:latin typeface="Georgia" panose="02040502050405020303" pitchFamily="18" charset="0"/>
              </a:rPr>
              <a:t>If you feel you have been discriminated against when purchasing or renting a home, please contact: </a:t>
            </a:r>
          </a:p>
          <a:p>
            <a:pPr marL="45720" indent="0" algn="ctr">
              <a:lnSpc>
                <a:spcPct val="110000"/>
              </a:lnSpc>
              <a:spcAft>
                <a:spcPts val="0"/>
              </a:spcAft>
              <a:buNone/>
            </a:pPr>
            <a:r>
              <a:rPr lang="en-US" sz="1800" b="1" dirty="0">
                <a:latin typeface="Georgia" panose="02040502050405020303" pitchFamily="18" charset="0"/>
              </a:rPr>
              <a:t>Planning Division</a:t>
            </a:r>
          </a:p>
          <a:p>
            <a:pPr marL="45720" indent="0" algn="ctr">
              <a:lnSpc>
                <a:spcPct val="110000"/>
              </a:lnSpc>
              <a:spcBef>
                <a:spcPts val="0"/>
              </a:spcBef>
              <a:spcAft>
                <a:spcPts val="0"/>
              </a:spcAft>
              <a:buNone/>
            </a:pPr>
            <a:r>
              <a:rPr lang="en-US" sz="1800" dirty="0">
                <a:latin typeface="Georgia" panose="02040502050405020303" pitchFamily="18" charset="0"/>
              </a:rPr>
              <a:t>Community Development Department</a:t>
            </a:r>
          </a:p>
          <a:p>
            <a:pPr marL="45720" indent="0" algn="ctr">
              <a:lnSpc>
                <a:spcPct val="110000"/>
              </a:lnSpc>
              <a:spcBef>
                <a:spcPts val="0"/>
              </a:spcBef>
              <a:spcAft>
                <a:spcPts val="0"/>
              </a:spcAft>
              <a:buNone/>
            </a:pPr>
            <a:r>
              <a:rPr lang="en-US" sz="1800" dirty="0">
                <a:latin typeface="Georgia" panose="02040502050405020303" pitchFamily="18" charset="0"/>
              </a:rPr>
              <a:t>160 Lake Ave.</a:t>
            </a:r>
          </a:p>
          <a:p>
            <a:pPr marL="45720" indent="0" algn="ctr">
              <a:lnSpc>
                <a:spcPct val="110000"/>
              </a:lnSpc>
              <a:spcBef>
                <a:spcPts val="0"/>
              </a:spcBef>
              <a:spcAft>
                <a:spcPts val="0"/>
              </a:spcAft>
              <a:buNone/>
            </a:pPr>
            <a:r>
              <a:rPr lang="en-US" sz="1800" dirty="0">
                <a:latin typeface="Georgia" panose="02040502050405020303" pitchFamily="18" charset="0"/>
              </a:rPr>
              <a:t>Palm Coast, FL  32164</a:t>
            </a:r>
          </a:p>
          <a:p>
            <a:pPr marL="45720" indent="0" algn="ctr">
              <a:lnSpc>
                <a:spcPct val="110000"/>
              </a:lnSpc>
              <a:spcBef>
                <a:spcPts val="0"/>
              </a:spcBef>
              <a:spcAft>
                <a:spcPts val="0"/>
              </a:spcAft>
              <a:buNone/>
            </a:pPr>
            <a:r>
              <a:rPr lang="en-US" sz="1800" dirty="0">
                <a:latin typeface="Georgia" panose="02040502050405020303" pitchFamily="18" charset="0"/>
              </a:rPr>
              <a:t>Telephone: (386) 986-3736</a:t>
            </a:r>
            <a:endParaRPr lang="en-US" sz="1800" dirty="0"/>
          </a:p>
        </p:txBody>
      </p:sp>
    </p:spTree>
    <p:extLst>
      <p:ext uri="{BB962C8B-B14F-4D97-AF65-F5344CB8AC3E}">
        <p14:creationId xmlns:p14="http://schemas.microsoft.com/office/powerpoint/2010/main" val="1376774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30989"/>
            <a:ext cx="12122331" cy="1320800"/>
          </a:xfrm>
        </p:spPr>
        <p:txBody>
          <a:bodyPr>
            <a:normAutofit/>
          </a:bodyPr>
          <a:lstStyle/>
          <a:p>
            <a:pPr algn="ctr"/>
            <a:r>
              <a:rPr lang="en-US" sz="5400" b="1" dirty="0">
                <a:solidFill>
                  <a:schemeClr val="accent1">
                    <a:lumMod val="50000"/>
                  </a:schemeClr>
                </a:solidFill>
                <a:latin typeface="Georgia" panose="02040502050405020303" pitchFamily="18" charset="0"/>
              </a:rPr>
              <a:t>CDBG Housing Rehab Questions?</a:t>
            </a:r>
          </a:p>
        </p:txBody>
      </p:sp>
      <p:pic>
        <p:nvPicPr>
          <p:cNvPr id="12" name="Content Placeholder 11" descr="Icon&#10;&#10;Description automatically generated with medium confidence">
            <a:extLst>
              <a:ext uri="{FF2B5EF4-FFF2-40B4-BE49-F238E27FC236}">
                <a16:creationId xmlns:a16="http://schemas.microsoft.com/office/drawing/2014/main" id="{F0B7924F-DB28-44D0-BD02-84348DFAE4C3}"/>
              </a:ext>
            </a:extLst>
          </p:cNvPr>
          <p:cNvPicPr>
            <a:picLocks noGrp="1" noChangeAspect="1"/>
          </p:cNvPicPr>
          <p:nvPr>
            <p:ph sz="half" idx="1"/>
          </p:nvPr>
        </p:nvPicPr>
        <p:blipFill rotWithShape="1">
          <a:blip r:embed="rId2"/>
          <a:stretch/>
        </p:blipFill>
        <p:spPr>
          <a:xfrm>
            <a:off x="2232168" y="2011363"/>
            <a:ext cx="3214401" cy="3436937"/>
          </a:xfrm>
          <a:prstGeom prst="rect">
            <a:avLst/>
          </a:prstGeom>
        </p:spPr>
      </p:pic>
      <p:pic>
        <p:nvPicPr>
          <p:cNvPr id="3" name="Picture 2"/>
          <p:cNvPicPr>
            <a:picLocks noChangeAspect="1"/>
          </p:cNvPicPr>
          <p:nvPr/>
        </p:nvPicPr>
        <p:blipFill>
          <a:blip r:embed="rId3"/>
          <a:stretch>
            <a:fillRect/>
          </a:stretch>
        </p:blipFill>
        <p:spPr>
          <a:xfrm>
            <a:off x="4626321" y="6046655"/>
            <a:ext cx="2839764" cy="757271"/>
          </a:xfrm>
          <a:prstGeom prst="rect">
            <a:avLst/>
          </a:prstGeom>
        </p:spPr>
      </p:pic>
      <p:pic>
        <p:nvPicPr>
          <p:cNvPr id="9" name="Picture 8">
            <a:extLst>
              <a:ext uri="{FF2B5EF4-FFF2-40B4-BE49-F238E27FC236}">
                <a16:creationId xmlns:a16="http://schemas.microsoft.com/office/drawing/2014/main" id="{E96D4A1C-3378-4748-ABA0-48AD411B8824}"/>
              </a:ext>
            </a:extLst>
          </p:cNvPr>
          <p:cNvPicPr>
            <a:picLocks noChangeAspect="1"/>
          </p:cNvPicPr>
          <p:nvPr/>
        </p:nvPicPr>
        <p:blipFill rotWithShape="1">
          <a:blip r:embed="rId4"/>
          <a:srcRect l="7582" t="5416" r="7927" b="4186"/>
          <a:stretch/>
        </p:blipFill>
        <p:spPr>
          <a:xfrm>
            <a:off x="311571" y="4928685"/>
            <a:ext cx="1916723" cy="1710286"/>
          </a:xfrm>
          <a:prstGeom prst="rect">
            <a:avLst/>
          </a:prstGeom>
        </p:spPr>
      </p:pic>
      <p:sp>
        <p:nvSpPr>
          <p:cNvPr id="13" name="TextBox 12">
            <a:extLst>
              <a:ext uri="{FF2B5EF4-FFF2-40B4-BE49-F238E27FC236}">
                <a16:creationId xmlns:a16="http://schemas.microsoft.com/office/drawing/2014/main" id="{45EB6658-1886-4B53-A638-A73D67D64E13}"/>
              </a:ext>
            </a:extLst>
          </p:cNvPr>
          <p:cNvSpPr txBox="1"/>
          <p:nvPr/>
        </p:nvSpPr>
        <p:spPr>
          <a:xfrm>
            <a:off x="7190969" y="1204102"/>
            <a:ext cx="4690708" cy="400110"/>
          </a:xfrm>
          <a:prstGeom prst="rect">
            <a:avLst/>
          </a:prstGeom>
          <a:noFill/>
        </p:spPr>
        <p:txBody>
          <a:bodyPr wrap="none" rtlCol="0">
            <a:spAutoFit/>
          </a:bodyPr>
          <a:lstStyle/>
          <a:p>
            <a:r>
              <a:rPr lang="en-US" sz="2000" dirty="0">
                <a:latin typeface="Georgia" panose="02040502050405020303" pitchFamily="18" charset="0"/>
              </a:rPr>
              <a:t>Bid Process and Construction Contracts</a:t>
            </a:r>
          </a:p>
        </p:txBody>
      </p:sp>
      <p:pic>
        <p:nvPicPr>
          <p:cNvPr id="7" name="Picture 6">
            <a:extLst>
              <a:ext uri="{FF2B5EF4-FFF2-40B4-BE49-F238E27FC236}">
                <a16:creationId xmlns:a16="http://schemas.microsoft.com/office/drawing/2014/main" id="{6936635D-E94F-0814-42B7-F8E9532370C2}"/>
              </a:ext>
            </a:extLst>
          </p:cNvPr>
          <p:cNvPicPr>
            <a:picLocks noChangeAspect="1"/>
          </p:cNvPicPr>
          <p:nvPr/>
        </p:nvPicPr>
        <p:blipFill rotWithShape="1">
          <a:blip r:embed="rId5"/>
          <a:srcRect t="12050" b="12371"/>
          <a:stretch/>
        </p:blipFill>
        <p:spPr>
          <a:xfrm>
            <a:off x="2261901" y="2653743"/>
            <a:ext cx="3960514" cy="2244969"/>
          </a:xfrm>
          <a:prstGeom prst="rect">
            <a:avLst/>
          </a:prstGeom>
        </p:spPr>
      </p:pic>
      <p:pic>
        <p:nvPicPr>
          <p:cNvPr id="8" name="Picture 7">
            <a:extLst>
              <a:ext uri="{FF2B5EF4-FFF2-40B4-BE49-F238E27FC236}">
                <a16:creationId xmlns:a16="http://schemas.microsoft.com/office/drawing/2014/main" id="{0944EE93-0050-6EC6-34AC-2B9CF4ED99E8}"/>
              </a:ext>
            </a:extLst>
          </p:cNvPr>
          <p:cNvPicPr>
            <a:picLocks noChangeAspect="1"/>
          </p:cNvPicPr>
          <p:nvPr/>
        </p:nvPicPr>
        <p:blipFill rotWithShape="1">
          <a:blip r:embed="rId6"/>
          <a:srcRect l="6469" t="18681" r="6589" b="25935"/>
          <a:stretch/>
        </p:blipFill>
        <p:spPr>
          <a:xfrm>
            <a:off x="389246" y="1351789"/>
            <a:ext cx="3448967" cy="1192235"/>
          </a:xfrm>
          <a:prstGeom prst="rect">
            <a:avLst/>
          </a:prstGeom>
        </p:spPr>
      </p:pic>
    </p:spTree>
    <p:extLst>
      <p:ext uri="{BB962C8B-B14F-4D97-AF65-F5344CB8AC3E}">
        <p14:creationId xmlns:p14="http://schemas.microsoft.com/office/powerpoint/2010/main" val="2842312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5060" y="623818"/>
            <a:ext cx="10870562" cy="5401072"/>
          </a:xfrm>
        </p:spPr>
        <p:txBody>
          <a:bodyPr>
            <a:normAutofit fontScale="40000" lnSpcReduction="20000"/>
          </a:bodyPr>
          <a:lstStyle/>
          <a:p>
            <a:pPr algn="ctr"/>
            <a:r>
              <a:rPr lang="en-US" sz="8000" b="1" dirty="0">
                <a:solidFill>
                  <a:srgbClr val="0070C0"/>
                </a:solidFill>
                <a:latin typeface="Arial Rounded MT Bold" panose="020F0704030504030204" pitchFamily="34" charset="0"/>
              </a:rPr>
              <a:t>If you have additional questions, feel free to contact the following:</a:t>
            </a:r>
          </a:p>
          <a:p>
            <a:pPr algn="ctr">
              <a:lnSpc>
                <a:spcPct val="110000"/>
              </a:lnSpc>
            </a:pPr>
            <a:endParaRPr lang="en-US" sz="3300" dirty="0">
              <a:solidFill>
                <a:schemeClr val="accent1">
                  <a:lumMod val="50000"/>
                </a:schemeClr>
              </a:solidFill>
              <a:latin typeface="Georgia" panose="02040502050405020303" pitchFamily="18" charset="0"/>
            </a:endParaRPr>
          </a:p>
          <a:p>
            <a:pPr algn="ctr">
              <a:lnSpc>
                <a:spcPct val="110000"/>
              </a:lnSpc>
            </a:pPr>
            <a:r>
              <a:rPr lang="en-US" sz="3300" dirty="0">
                <a:solidFill>
                  <a:schemeClr val="accent1">
                    <a:lumMod val="50000"/>
                  </a:schemeClr>
                </a:solidFill>
                <a:latin typeface="Arial" panose="020B0604020202020204" pitchFamily="34" charset="0"/>
                <a:cs typeface="Arial" panose="020B0604020202020204" pitchFamily="34" charset="0"/>
              </a:rPr>
              <a:t>CDBG Housing Rehabilitation Program – Jacqueline Gonzalez, Site Development Coordinator, </a:t>
            </a:r>
          </a:p>
          <a:p>
            <a:pPr algn="ctr">
              <a:lnSpc>
                <a:spcPct val="110000"/>
              </a:lnSpc>
            </a:pPr>
            <a:r>
              <a:rPr lang="en-US" sz="3300" dirty="0">
                <a:solidFill>
                  <a:schemeClr val="accent1">
                    <a:lumMod val="50000"/>
                  </a:schemeClr>
                </a:solidFill>
                <a:latin typeface="Arial" panose="020B0604020202020204" pitchFamily="34" charset="0"/>
                <a:cs typeface="Arial" panose="020B0604020202020204" pitchFamily="34" charset="0"/>
              </a:rPr>
              <a:t>City of Palm Coast at (386)986-3736  </a:t>
            </a:r>
            <a:r>
              <a:rPr lang="en-US" sz="3300" u="sng" dirty="0">
                <a:solidFill>
                  <a:schemeClr val="accent1">
                    <a:lumMod val="50000"/>
                  </a:schemeClr>
                </a:solidFill>
                <a:latin typeface="Arial" panose="020B0604020202020204" pitchFamily="34" charset="0"/>
                <a:cs typeface="Arial" panose="020B0604020202020204" pitchFamily="34" charset="0"/>
                <a:hlinkClick r:id="rId2"/>
              </a:rPr>
              <a:t>jgonzalez@palmcoastgov.com</a:t>
            </a:r>
            <a:r>
              <a:rPr lang="en-US" sz="3300" u="sng" dirty="0">
                <a:solidFill>
                  <a:schemeClr val="accent1">
                    <a:lumMod val="50000"/>
                  </a:schemeClr>
                </a:solidFill>
                <a:latin typeface="Arial" panose="020B0604020202020204" pitchFamily="34" charset="0"/>
                <a:cs typeface="Arial" panose="020B0604020202020204" pitchFamily="34" charset="0"/>
              </a:rPr>
              <a:t> </a:t>
            </a:r>
          </a:p>
          <a:p>
            <a:pPr algn="ctr">
              <a:lnSpc>
                <a:spcPct val="110000"/>
              </a:lnSpc>
            </a:pPr>
            <a:endParaRPr lang="en-US" sz="3300" u="sng" dirty="0">
              <a:solidFill>
                <a:schemeClr val="accent1">
                  <a:lumMod val="50000"/>
                </a:schemeClr>
              </a:solidFill>
              <a:latin typeface="Arial" panose="020B0604020202020204" pitchFamily="34" charset="0"/>
              <a:cs typeface="Arial" panose="020B0604020202020204" pitchFamily="34" charset="0"/>
            </a:endParaRPr>
          </a:p>
          <a:p>
            <a:pPr algn="ctr">
              <a:lnSpc>
                <a:spcPct val="110000"/>
              </a:lnSpc>
            </a:pPr>
            <a:r>
              <a:rPr lang="en-US" sz="3300" dirty="0">
                <a:solidFill>
                  <a:schemeClr val="accent1">
                    <a:lumMod val="50000"/>
                  </a:schemeClr>
                </a:solidFill>
                <a:latin typeface="Arial" panose="020B0604020202020204" pitchFamily="34" charset="0"/>
                <a:cs typeface="Arial" panose="020B0604020202020204" pitchFamily="34" charset="0"/>
              </a:rPr>
              <a:t>Flagler County Housing Services (SHIP Program)- Administrative Assistant 386-586-2324 ext. 3622 </a:t>
            </a:r>
          </a:p>
          <a:p>
            <a:pPr algn="ctr">
              <a:lnSpc>
                <a:spcPct val="110000"/>
              </a:lnSpc>
            </a:pPr>
            <a:r>
              <a:rPr lang="en-US" sz="2500" dirty="0">
                <a:solidFill>
                  <a:schemeClr val="accent1">
                    <a:lumMod val="50000"/>
                  </a:schemeClr>
                </a:solidFill>
                <a:latin typeface="Arial" panose="020B0604020202020204" pitchFamily="34" charset="0"/>
                <a:cs typeface="Arial" panose="020B0604020202020204" pitchFamily="34" charset="0"/>
                <a:hlinkClick r:id="rId3"/>
              </a:rPr>
              <a:t>https://www.flaglercounty.gov/departments/social-services/state-housing-initiatives-partnerships-ship/flagler-ship-programs</a:t>
            </a:r>
            <a:r>
              <a:rPr lang="en-US" sz="2500" dirty="0">
                <a:solidFill>
                  <a:schemeClr val="accent1">
                    <a:lumMod val="50000"/>
                  </a:schemeClr>
                </a:solidFill>
                <a:latin typeface="Arial" panose="020B0604020202020204" pitchFamily="34" charset="0"/>
                <a:cs typeface="Arial" panose="020B0604020202020204" pitchFamily="34" charset="0"/>
              </a:rPr>
              <a:t> </a:t>
            </a:r>
          </a:p>
          <a:p>
            <a:pPr algn="ctr">
              <a:lnSpc>
                <a:spcPct val="110000"/>
              </a:lnSpc>
            </a:pPr>
            <a:endParaRPr lang="en-US" sz="3300" dirty="0">
              <a:solidFill>
                <a:schemeClr val="accent1">
                  <a:lumMod val="50000"/>
                </a:schemeClr>
              </a:solidFill>
              <a:latin typeface="Arial" panose="020B0604020202020204" pitchFamily="34" charset="0"/>
              <a:cs typeface="Arial" panose="020B0604020202020204" pitchFamily="34" charset="0"/>
            </a:endParaRPr>
          </a:p>
          <a:p>
            <a:pPr algn="ctr">
              <a:lnSpc>
                <a:spcPct val="110000"/>
              </a:lnSpc>
            </a:pPr>
            <a:r>
              <a:rPr lang="en-US" sz="3300" dirty="0">
                <a:solidFill>
                  <a:schemeClr val="accent1">
                    <a:lumMod val="50000"/>
                  </a:schemeClr>
                </a:solidFill>
                <a:latin typeface="Arial" panose="020B0604020202020204" pitchFamily="34" charset="0"/>
                <a:cs typeface="Arial" panose="020B0604020202020204" pitchFamily="34" charset="0"/>
              </a:rPr>
              <a:t>Income Qualification and Approval - contact Lydia Gregg, </a:t>
            </a:r>
          </a:p>
          <a:p>
            <a:pPr algn="ctr">
              <a:lnSpc>
                <a:spcPct val="110000"/>
              </a:lnSpc>
            </a:pPr>
            <a:r>
              <a:rPr lang="en-US" sz="3300" dirty="0">
                <a:solidFill>
                  <a:schemeClr val="accent1">
                    <a:lumMod val="50000"/>
                  </a:schemeClr>
                </a:solidFill>
                <a:latin typeface="Arial" panose="020B0604020202020204" pitchFamily="34" charset="0"/>
                <a:cs typeface="Arial" panose="020B0604020202020204" pitchFamily="34" charset="0"/>
              </a:rPr>
              <a:t>Mid Florida Housing at 386-274-4441 x304 </a:t>
            </a:r>
            <a:r>
              <a:rPr lang="en-US" sz="3300" u="sng" dirty="0">
                <a:solidFill>
                  <a:schemeClr val="accent1">
                    <a:lumMod val="50000"/>
                  </a:schemeClr>
                </a:solidFill>
                <a:latin typeface="Arial" panose="020B0604020202020204" pitchFamily="34" charset="0"/>
                <a:cs typeface="Arial" panose="020B0604020202020204" pitchFamily="34" charset="0"/>
                <a:hlinkClick r:id="rId4"/>
              </a:rPr>
              <a:t>lgregg_mfhp@mfhp.org</a:t>
            </a:r>
          </a:p>
          <a:p>
            <a:pPr algn="ctr" fontAlgn="t">
              <a:lnSpc>
                <a:spcPct val="110000"/>
              </a:lnSpc>
            </a:pPr>
            <a:endParaRPr lang="en-US" sz="3300" dirty="0">
              <a:solidFill>
                <a:schemeClr val="accent1">
                  <a:lumMod val="50000"/>
                </a:schemeClr>
              </a:solidFill>
              <a:latin typeface="Arial" panose="020B0604020202020204" pitchFamily="34" charset="0"/>
              <a:cs typeface="Arial" panose="020B0604020202020204" pitchFamily="34" charset="0"/>
            </a:endParaRPr>
          </a:p>
          <a:p>
            <a:pPr algn="ctr" fontAlgn="t">
              <a:lnSpc>
                <a:spcPct val="110000"/>
              </a:lnSpc>
            </a:pPr>
            <a:r>
              <a:rPr lang="en-US" sz="3300" dirty="0">
                <a:solidFill>
                  <a:schemeClr val="accent1">
                    <a:lumMod val="50000"/>
                  </a:schemeClr>
                </a:solidFill>
                <a:latin typeface="Arial" panose="020B0604020202020204" pitchFamily="34" charset="0"/>
                <a:cs typeface="Arial" panose="020B0604020202020204" pitchFamily="34" charset="0"/>
              </a:rPr>
              <a:t>Construction Contract Oversight - Antonio Jenkins, Guardian Community Services at 863-899-6695 </a:t>
            </a:r>
            <a:r>
              <a:rPr lang="en-US" sz="3300" u="sng" dirty="0">
                <a:solidFill>
                  <a:schemeClr val="accent1">
                    <a:lumMod val="50000"/>
                  </a:schemeClr>
                </a:solidFill>
                <a:latin typeface="Arial" panose="020B0604020202020204" pitchFamily="34" charset="0"/>
                <a:cs typeface="Arial" panose="020B0604020202020204" pitchFamily="34" charset="0"/>
                <a:hlinkClick r:id="rId5"/>
              </a:rPr>
              <a:t>antonio.jenkins@guardiancrm.com</a:t>
            </a:r>
            <a:endParaRPr lang="en-US" sz="3300" dirty="0">
              <a:solidFill>
                <a:schemeClr val="accent1">
                  <a:lumMod val="50000"/>
                </a:schemeClr>
              </a:solidFill>
              <a:latin typeface="Arial" panose="020B0604020202020204" pitchFamily="34" charset="0"/>
              <a:cs typeface="Arial" panose="020B0604020202020204" pitchFamily="34" charset="0"/>
            </a:endParaRPr>
          </a:p>
          <a:p>
            <a:r>
              <a:rPr lang="en-US" u="sng" dirty="0">
                <a:latin typeface="Arial" panose="020B0604020202020204" pitchFamily="34" charset="0"/>
                <a:cs typeface="Arial" panose="020B0604020202020204" pitchFamily="34" charset="0"/>
                <a:hlinkClick r:id="rId4"/>
              </a:rPr>
              <a:t>t</a:t>
            </a:r>
            <a:endParaRPr lang="en-US" dirty="0">
              <a:latin typeface="Arial" panose="020B0604020202020204" pitchFamily="34" charset="0"/>
              <a:cs typeface="Arial" panose="020B0604020202020204" pitchFamily="34" charset="0"/>
            </a:endParaRPr>
          </a:p>
        </p:txBody>
      </p:sp>
      <p:sp>
        <p:nvSpPr>
          <p:cNvPr id="8" name="TextBox 7"/>
          <p:cNvSpPr txBox="1"/>
          <p:nvPr/>
        </p:nvSpPr>
        <p:spPr>
          <a:xfrm>
            <a:off x="2867036" y="5168573"/>
            <a:ext cx="7569607" cy="830997"/>
          </a:xfrm>
          <a:prstGeom prst="rect">
            <a:avLst/>
          </a:prstGeom>
          <a:noFill/>
        </p:spPr>
        <p:txBody>
          <a:bodyPr wrap="square" rtlCol="0">
            <a:spAutoFit/>
          </a:bodyPr>
          <a:lstStyle/>
          <a:p>
            <a:r>
              <a:rPr lang="en-US" sz="4800" b="1" dirty="0">
                <a:solidFill>
                  <a:srgbClr val="0070C0"/>
                </a:solidFill>
                <a:latin typeface="Arial Rounded MT Bold" panose="020F0704030504030204" pitchFamily="34" charset="0"/>
              </a:rPr>
              <a:t>Thank you for coming</a:t>
            </a:r>
          </a:p>
        </p:txBody>
      </p:sp>
      <p:pic>
        <p:nvPicPr>
          <p:cNvPr id="2" name="Picture 1"/>
          <p:cNvPicPr>
            <a:picLocks noChangeAspect="1"/>
          </p:cNvPicPr>
          <p:nvPr/>
        </p:nvPicPr>
        <p:blipFill>
          <a:blip r:embed="rId6"/>
          <a:stretch>
            <a:fillRect/>
          </a:stretch>
        </p:blipFill>
        <p:spPr>
          <a:xfrm>
            <a:off x="3725506" y="6024890"/>
            <a:ext cx="2926334" cy="780356"/>
          </a:xfrm>
          <a:prstGeom prst="rect">
            <a:avLst/>
          </a:prstGeom>
        </p:spPr>
      </p:pic>
    </p:spTree>
    <p:extLst>
      <p:ext uri="{BB962C8B-B14F-4D97-AF65-F5344CB8AC3E}">
        <p14:creationId xmlns:p14="http://schemas.microsoft.com/office/powerpoint/2010/main" val="203739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5E-6 2.59259E-6 L 5E-6 -0.07222 " pathEditMode="relative" rAng="0" ptsTypes="AA">
                                      <p:cBhvr>
                                        <p:cTn id="6" dur="250" accel="50000" decel="50000" autoRev="1" fill="hold">
                                          <p:stCondLst>
                                            <p:cond delay="0"/>
                                          </p:stCondLst>
                                        </p:cTn>
                                        <p:tgtEl>
                                          <p:spTgt spid="8">
                                            <p:txEl>
                                              <p:pRg st="0" end="0"/>
                                            </p:txEl>
                                          </p:spTgt>
                                        </p:tgtEl>
                                        <p:attrNameLst>
                                          <p:attrName>ppt_x</p:attrName>
                                          <p:attrName>ppt_y</p:attrName>
                                        </p:attrNameLst>
                                      </p:cBhvr>
                                      <p:rCtr x="0" y="-3611"/>
                                    </p:animMotion>
                                    <p:animRot by="1500000">
                                      <p:cBhvr>
                                        <p:cTn id="7" dur="125" fill="hold">
                                          <p:stCondLst>
                                            <p:cond delay="0"/>
                                          </p:stCondLst>
                                        </p:cTn>
                                        <p:tgtEl>
                                          <p:spTgt spid="8">
                                            <p:txEl>
                                              <p:pRg st="0" end="0"/>
                                            </p:txEl>
                                          </p:spTgt>
                                        </p:tgtEl>
                                        <p:attrNameLst>
                                          <p:attrName>r</p:attrName>
                                        </p:attrNameLst>
                                      </p:cBhvr>
                                    </p:animRot>
                                    <p:animRot by="-1500000">
                                      <p:cBhvr>
                                        <p:cTn id="8" dur="125" fill="hold">
                                          <p:stCondLst>
                                            <p:cond delay="125"/>
                                          </p:stCondLst>
                                        </p:cTn>
                                        <p:tgtEl>
                                          <p:spTgt spid="8">
                                            <p:txEl>
                                              <p:pRg st="0" end="0"/>
                                            </p:txEl>
                                          </p:spTgt>
                                        </p:tgtEl>
                                        <p:attrNameLst>
                                          <p:attrName>r</p:attrName>
                                        </p:attrNameLst>
                                      </p:cBhvr>
                                    </p:animRot>
                                    <p:animRot by="-1500000">
                                      <p:cBhvr>
                                        <p:cTn id="9" dur="125" fill="hold">
                                          <p:stCondLst>
                                            <p:cond delay="250"/>
                                          </p:stCondLst>
                                        </p:cTn>
                                        <p:tgtEl>
                                          <p:spTgt spid="8">
                                            <p:txEl>
                                              <p:pRg st="0" end="0"/>
                                            </p:txEl>
                                          </p:spTgt>
                                        </p:tgtEl>
                                        <p:attrNameLst>
                                          <p:attrName>r</p:attrName>
                                        </p:attrNameLst>
                                      </p:cBhvr>
                                    </p:animRot>
                                    <p:animRot by="1500000">
                                      <p:cBhvr>
                                        <p:cTn id="10" dur="125" fill="hold">
                                          <p:stCondLst>
                                            <p:cond delay="375"/>
                                          </p:stCondLst>
                                        </p:cTn>
                                        <p:tgtEl>
                                          <p:spTgt spid="8">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18858" y="486097"/>
            <a:ext cx="11318488" cy="964019"/>
          </a:xfrm>
        </p:spPr>
        <p:txBody>
          <a:bodyPr>
            <a:normAutofit fontScale="90000"/>
          </a:bodyPr>
          <a:lstStyle/>
          <a:p>
            <a:r>
              <a:rPr lang="en-US" sz="5300" b="1" dirty="0">
                <a:solidFill>
                  <a:schemeClr val="accent4">
                    <a:lumMod val="75000"/>
                  </a:schemeClr>
                </a:solidFill>
              </a:rPr>
              <a:t>Income Qualification Verified by Application Completion </a:t>
            </a:r>
            <a:br>
              <a:rPr lang="en-US" dirty="0">
                <a:solidFill>
                  <a:schemeClr val="accent1">
                    <a:lumMod val="50000"/>
                  </a:schemeClr>
                </a:solidFill>
              </a:rPr>
            </a:br>
            <a:r>
              <a:rPr lang="en-US" sz="2800" dirty="0">
                <a:solidFill>
                  <a:schemeClr val="accent1">
                    <a:lumMod val="50000"/>
                  </a:schemeClr>
                </a:solidFill>
              </a:rPr>
              <a:t> </a:t>
            </a:r>
          </a:p>
        </p:txBody>
      </p:sp>
      <p:sp>
        <p:nvSpPr>
          <p:cNvPr id="3" name="Content Placeholder 2"/>
          <p:cNvSpPr>
            <a:spLocks noGrp="1"/>
          </p:cNvSpPr>
          <p:nvPr>
            <p:ph idx="1"/>
          </p:nvPr>
        </p:nvSpPr>
        <p:spPr>
          <a:xfrm>
            <a:off x="92118" y="1930493"/>
            <a:ext cx="11477030" cy="3937570"/>
          </a:xfrm>
        </p:spPr>
        <p:txBody>
          <a:bodyPr>
            <a:noAutofit/>
          </a:bodyPr>
          <a:lstStyle/>
          <a:p>
            <a:r>
              <a:rPr lang="en-US" dirty="0"/>
              <a:t>Obtain an application at workshop, online, or City Hall.       New Online Submittal!!</a:t>
            </a:r>
          </a:p>
          <a:p>
            <a:r>
              <a:rPr lang="en-US" dirty="0"/>
              <a:t>You may contact Jacqueline Gonzalez at 386-986-3736 with any additional questions.</a:t>
            </a:r>
          </a:p>
          <a:p>
            <a:r>
              <a:rPr lang="en-US" dirty="0"/>
              <a:t>Application intake starts  </a:t>
            </a:r>
            <a:r>
              <a:rPr lang="en-US" b="1" i="1" u="sng" dirty="0"/>
              <a:t> December 1, 2024</a:t>
            </a:r>
            <a:r>
              <a:rPr lang="en-US" b="1" i="1" dirty="0"/>
              <a:t> . </a:t>
            </a:r>
            <a:r>
              <a:rPr lang="en-US" dirty="0"/>
              <a:t> </a:t>
            </a:r>
          </a:p>
          <a:p>
            <a:pPr marL="0" indent="0">
              <a:buNone/>
            </a:pPr>
            <a:r>
              <a:rPr lang="en-US" dirty="0"/>
              <a:t>     Application deadline is </a:t>
            </a:r>
            <a:r>
              <a:rPr lang="en-US" b="1" i="1" u="sng" dirty="0"/>
              <a:t>4 pm on Friday, December 20, 2024</a:t>
            </a:r>
            <a:r>
              <a:rPr lang="en-US" dirty="0"/>
              <a:t>. </a:t>
            </a:r>
          </a:p>
          <a:p>
            <a:r>
              <a:rPr lang="en-US" dirty="0"/>
              <a:t>Applications and documentation accepted via email , mail or fax are date/ time stamped for compliance with the application period.  </a:t>
            </a:r>
          </a:p>
          <a:p>
            <a:r>
              <a:rPr lang="en-US" dirty="0"/>
              <a:t>If in person appointments is required contact City of Palm Coast Staff to schedule.</a:t>
            </a:r>
          </a:p>
          <a:p>
            <a:r>
              <a:rPr lang="en-US" sz="2400" b="1" dirty="0"/>
              <a:t>No applications will be accepted at COPC Offices by staff.</a:t>
            </a:r>
          </a:p>
          <a:p>
            <a:endParaRPr lang="en-US" sz="2400" dirty="0"/>
          </a:p>
        </p:txBody>
      </p:sp>
      <p:pic>
        <p:nvPicPr>
          <p:cNvPr id="5" name="Picture 4"/>
          <p:cNvPicPr>
            <a:picLocks noChangeAspect="1"/>
          </p:cNvPicPr>
          <p:nvPr/>
        </p:nvPicPr>
        <p:blipFill>
          <a:blip r:embed="rId2"/>
          <a:stretch>
            <a:fillRect/>
          </a:stretch>
        </p:blipFill>
        <p:spPr>
          <a:xfrm>
            <a:off x="4632833" y="6001861"/>
            <a:ext cx="2926334" cy="780356"/>
          </a:xfrm>
          <a:prstGeom prst="rect">
            <a:avLst/>
          </a:prstGeom>
        </p:spPr>
      </p:pic>
      <p:sp>
        <p:nvSpPr>
          <p:cNvPr id="4" name="Star: 5 Points 3">
            <a:extLst>
              <a:ext uri="{FF2B5EF4-FFF2-40B4-BE49-F238E27FC236}">
                <a16:creationId xmlns:a16="http://schemas.microsoft.com/office/drawing/2014/main" id="{9FAD0B76-54C1-4C29-8A6B-EFB786862C36}"/>
              </a:ext>
            </a:extLst>
          </p:cNvPr>
          <p:cNvSpPr/>
          <p:nvPr/>
        </p:nvSpPr>
        <p:spPr>
          <a:xfrm>
            <a:off x="7966450" y="1855632"/>
            <a:ext cx="426721" cy="405785"/>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1824754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0" end="0"/>
                                            </p:txEl>
                                          </p:spTgt>
                                        </p:tgtEl>
                                      </p:cBhvr>
                                    </p:animEffect>
                                  </p:childTnLst>
                                </p:cTn>
                              </p:par>
                              <p:par>
                                <p:cTn id="15" presetID="3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1" end="1"/>
                                            </p:txEl>
                                          </p:spTgt>
                                        </p:tgtEl>
                                      </p:cBhvr>
                                    </p:animEffect>
                                  </p:childTnLst>
                                </p:cTn>
                              </p:par>
                              <p:par>
                                <p:cTn id="21" presetID="3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3" end="3"/>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4" end="4"/>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p:cTn id="4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4">
                                            <p:bg/>
                                          </p:spTgt>
                                        </p:tgtEl>
                                        <p:attrNameLst>
                                          <p:attrName>style.visibility</p:attrName>
                                        </p:attrNameLst>
                                      </p:cBhvr>
                                      <p:to>
                                        <p:strVal val="visible"/>
                                      </p:to>
                                    </p:set>
                                    <p:animEffect transition="in" filter="wipe(down)">
                                      <p:cBhvr>
                                        <p:cTn id="49" dur="580">
                                          <p:stCondLst>
                                            <p:cond delay="0"/>
                                          </p:stCondLst>
                                        </p:cTn>
                                        <p:tgtEl>
                                          <p:spTgt spid="4">
                                            <p:bg/>
                                          </p:spTgt>
                                        </p:tgtEl>
                                      </p:cBhvr>
                                    </p:animEffect>
                                    <p:anim calcmode="lin" valueType="num">
                                      <p:cBhvr>
                                        <p:cTn id="50" dur="1822" tmFilter="0,0; 0.14,0.36; 0.43,0.73; 0.71,0.91; 1.0,1.0">
                                          <p:stCondLst>
                                            <p:cond delay="0"/>
                                          </p:stCondLst>
                                        </p:cTn>
                                        <p:tgtEl>
                                          <p:spTgt spid="4">
                                            <p:bg/>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4">
                                            <p:bg/>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4">
                                            <p:bg/>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4">
                                            <p:bg/>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4">
                                            <p:bg/>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4">
                                            <p:bg/>
                                          </p:spTgt>
                                        </p:tgtEl>
                                      </p:cBhvr>
                                      <p:to x="100000" y="60000"/>
                                    </p:animScale>
                                    <p:animScale>
                                      <p:cBhvr>
                                        <p:cTn id="56" dur="166" decel="50000">
                                          <p:stCondLst>
                                            <p:cond delay="676"/>
                                          </p:stCondLst>
                                        </p:cTn>
                                        <p:tgtEl>
                                          <p:spTgt spid="4">
                                            <p:bg/>
                                          </p:spTgt>
                                        </p:tgtEl>
                                      </p:cBhvr>
                                      <p:to x="100000" y="100000"/>
                                    </p:animScale>
                                    <p:animScale>
                                      <p:cBhvr>
                                        <p:cTn id="57" dur="26">
                                          <p:stCondLst>
                                            <p:cond delay="1312"/>
                                          </p:stCondLst>
                                        </p:cTn>
                                        <p:tgtEl>
                                          <p:spTgt spid="4">
                                            <p:bg/>
                                          </p:spTgt>
                                        </p:tgtEl>
                                      </p:cBhvr>
                                      <p:to x="100000" y="80000"/>
                                    </p:animScale>
                                    <p:animScale>
                                      <p:cBhvr>
                                        <p:cTn id="58" dur="166" decel="50000">
                                          <p:stCondLst>
                                            <p:cond delay="1338"/>
                                          </p:stCondLst>
                                        </p:cTn>
                                        <p:tgtEl>
                                          <p:spTgt spid="4">
                                            <p:bg/>
                                          </p:spTgt>
                                        </p:tgtEl>
                                      </p:cBhvr>
                                      <p:to x="100000" y="100000"/>
                                    </p:animScale>
                                    <p:animScale>
                                      <p:cBhvr>
                                        <p:cTn id="59" dur="26">
                                          <p:stCondLst>
                                            <p:cond delay="1642"/>
                                          </p:stCondLst>
                                        </p:cTn>
                                        <p:tgtEl>
                                          <p:spTgt spid="4">
                                            <p:bg/>
                                          </p:spTgt>
                                        </p:tgtEl>
                                      </p:cBhvr>
                                      <p:to x="100000" y="90000"/>
                                    </p:animScale>
                                    <p:animScale>
                                      <p:cBhvr>
                                        <p:cTn id="60" dur="166" decel="50000">
                                          <p:stCondLst>
                                            <p:cond delay="1668"/>
                                          </p:stCondLst>
                                        </p:cTn>
                                        <p:tgtEl>
                                          <p:spTgt spid="4">
                                            <p:bg/>
                                          </p:spTgt>
                                        </p:tgtEl>
                                      </p:cBhvr>
                                      <p:to x="100000" y="100000"/>
                                    </p:animScale>
                                    <p:animScale>
                                      <p:cBhvr>
                                        <p:cTn id="61" dur="26">
                                          <p:stCondLst>
                                            <p:cond delay="1808"/>
                                          </p:stCondLst>
                                        </p:cTn>
                                        <p:tgtEl>
                                          <p:spTgt spid="4">
                                            <p:bg/>
                                          </p:spTgt>
                                        </p:tgtEl>
                                      </p:cBhvr>
                                      <p:to x="100000" y="95000"/>
                                    </p:animScale>
                                    <p:animScale>
                                      <p:cBhvr>
                                        <p:cTn id="62" dur="166" decel="50000">
                                          <p:stCondLst>
                                            <p:cond delay="1834"/>
                                          </p:stCondLst>
                                        </p:cTn>
                                        <p:tgtEl>
                                          <p:spTgt spid="4">
                                            <p:bg/>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grpId="0" nodeType="clickEffect">
                                  <p:stCondLst>
                                    <p:cond delay="0"/>
                                  </p:stCondLst>
                                  <p:childTnLst>
                                    <p:set>
                                      <p:cBhvr>
                                        <p:cTn id="66" dur="1" fill="hold">
                                          <p:stCondLst>
                                            <p:cond delay="0"/>
                                          </p:stCondLst>
                                        </p:cTn>
                                        <p:tgtEl>
                                          <p:spTgt spid="4">
                                            <p:txEl>
                                              <p:pRg st="0" end="0"/>
                                            </p:txEl>
                                          </p:spTgt>
                                        </p:tgtEl>
                                        <p:attrNameLst>
                                          <p:attrName>style.visibility</p:attrName>
                                        </p:attrNameLst>
                                      </p:cBhvr>
                                      <p:to>
                                        <p:strVal val="visible"/>
                                      </p:to>
                                    </p:set>
                                    <p:animEffect transition="in" filter="wipe(down)">
                                      <p:cBhvr>
                                        <p:cTn id="67" dur="580">
                                          <p:stCondLst>
                                            <p:cond delay="0"/>
                                          </p:stCondLst>
                                        </p:cTn>
                                        <p:tgtEl>
                                          <p:spTgt spid="4">
                                            <p:txEl>
                                              <p:pRg st="0" end="0"/>
                                            </p:txEl>
                                          </p:spTgt>
                                        </p:tgtEl>
                                      </p:cBhvr>
                                    </p:animEffect>
                                    <p:anim calcmode="lin" valueType="num">
                                      <p:cBhvr>
                                        <p:cTn id="6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4">
                                            <p:txEl>
                                              <p:pRg st="0" end="0"/>
                                            </p:txEl>
                                          </p:spTgt>
                                        </p:tgtEl>
                                      </p:cBhvr>
                                      <p:to x="100000" y="60000"/>
                                    </p:animScale>
                                    <p:animScale>
                                      <p:cBhvr>
                                        <p:cTn id="74" dur="166" decel="50000">
                                          <p:stCondLst>
                                            <p:cond delay="676"/>
                                          </p:stCondLst>
                                        </p:cTn>
                                        <p:tgtEl>
                                          <p:spTgt spid="4">
                                            <p:txEl>
                                              <p:pRg st="0" end="0"/>
                                            </p:txEl>
                                          </p:spTgt>
                                        </p:tgtEl>
                                      </p:cBhvr>
                                      <p:to x="100000" y="100000"/>
                                    </p:animScale>
                                    <p:animScale>
                                      <p:cBhvr>
                                        <p:cTn id="75" dur="26">
                                          <p:stCondLst>
                                            <p:cond delay="1312"/>
                                          </p:stCondLst>
                                        </p:cTn>
                                        <p:tgtEl>
                                          <p:spTgt spid="4">
                                            <p:txEl>
                                              <p:pRg st="0" end="0"/>
                                            </p:txEl>
                                          </p:spTgt>
                                        </p:tgtEl>
                                      </p:cBhvr>
                                      <p:to x="100000" y="80000"/>
                                    </p:animScale>
                                    <p:animScale>
                                      <p:cBhvr>
                                        <p:cTn id="76" dur="166" decel="50000">
                                          <p:stCondLst>
                                            <p:cond delay="1338"/>
                                          </p:stCondLst>
                                        </p:cTn>
                                        <p:tgtEl>
                                          <p:spTgt spid="4">
                                            <p:txEl>
                                              <p:pRg st="0" end="0"/>
                                            </p:txEl>
                                          </p:spTgt>
                                        </p:tgtEl>
                                      </p:cBhvr>
                                      <p:to x="100000" y="100000"/>
                                    </p:animScale>
                                    <p:animScale>
                                      <p:cBhvr>
                                        <p:cTn id="77" dur="26">
                                          <p:stCondLst>
                                            <p:cond delay="1642"/>
                                          </p:stCondLst>
                                        </p:cTn>
                                        <p:tgtEl>
                                          <p:spTgt spid="4">
                                            <p:txEl>
                                              <p:pRg st="0" end="0"/>
                                            </p:txEl>
                                          </p:spTgt>
                                        </p:tgtEl>
                                      </p:cBhvr>
                                      <p:to x="100000" y="90000"/>
                                    </p:animScale>
                                    <p:animScale>
                                      <p:cBhvr>
                                        <p:cTn id="78" dur="166" decel="50000">
                                          <p:stCondLst>
                                            <p:cond delay="1668"/>
                                          </p:stCondLst>
                                        </p:cTn>
                                        <p:tgtEl>
                                          <p:spTgt spid="4">
                                            <p:txEl>
                                              <p:pRg st="0" end="0"/>
                                            </p:txEl>
                                          </p:spTgt>
                                        </p:tgtEl>
                                      </p:cBhvr>
                                      <p:to x="100000" y="100000"/>
                                    </p:animScale>
                                    <p:animScale>
                                      <p:cBhvr>
                                        <p:cTn id="79" dur="26">
                                          <p:stCondLst>
                                            <p:cond delay="1808"/>
                                          </p:stCondLst>
                                        </p:cTn>
                                        <p:tgtEl>
                                          <p:spTgt spid="4">
                                            <p:txEl>
                                              <p:pRg st="0" end="0"/>
                                            </p:txEl>
                                          </p:spTgt>
                                        </p:tgtEl>
                                      </p:cBhvr>
                                      <p:to x="100000" y="95000"/>
                                    </p:animScale>
                                    <p:animScale>
                                      <p:cBhvr>
                                        <p:cTn id="80" dur="166" decel="50000">
                                          <p:stCondLst>
                                            <p:cond delay="1834"/>
                                          </p:stCondLst>
                                        </p:cTn>
                                        <p:tgtEl>
                                          <p:spTgt spid="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AE64A7-E637-A12C-032D-F111F2D77629}"/>
              </a:ext>
            </a:extLst>
          </p:cNvPr>
          <p:cNvPicPr>
            <a:picLocks noChangeAspect="1"/>
          </p:cNvPicPr>
          <p:nvPr/>
        </p:nvPicPr>
        <p:blipFill>
          <a:blip r:embed="rId2"/>
          <a:stretch>
            <a:fillRect/>
          </a:stretch>
        </p:blipFill>
        <p:spPr>
          <a:xfrm>
            <a:off x="8195367" y="4743620"/>
            <a:ext cx="2940353" cy="1655919"/>
          </a:xfrm>
          <a:prstGeom prst="rect">
            <a:avLst/>
          </a:prstGeom>
        </p:spPr>
      </p:pic>
      <p:pic>
        <p:nvPicPr>
          <p:cNvPr id="6" name="Picture 5">
            <a:extLst>
              <a:ext uri="{FF2B5EF4-FFF2-40B4-BE49-F238E27FC236}">
                <a16:creationId xmlns:a16="http://schemas.microsoft.com/office/drawing/2014/main" id="{EB181DF1-5AC4-4553-96C1-6214736D7BB6}"/>
              </a:ext>
            </a:extLst>
          </p:cNvPr>
          <p:cNvPicPr>
            <a:picLocks noChangeAspect="1"/>
          </p:cNvPicPr>
          <p:nvPr/>
        </p:nvPicPr>
        <p:blipFill>
          <a:blip r:embed="rId3"/>
          <a:stretch>
            <a:fillRect/>
          </a:stretch>
        </p:blipFill>
        <p:spPr>
          <a:xfrm>
            <a:off x="8114054" y="2430930"/>
            <a:ext cx="3613169" cy="1987243"/>
          </a:xfrm>
          <a:prstGeom prst="rect">
            <a:avLst/>
          </a:prstGeom>
        </p:spPr>
      </p:pic>
      <p:pic>
        <p:nvPicPr>
          <p:cNvPr id="5" name="Picture 4"/>
          <p:cNvPicPr>
            <a:picLocks noChangeAspect="1"/>
          </p:cNvPicPr>
          <p:nvPr/>
        </p:nvPicPr>
        <p:blipFill>
          <a:blip r:embed="rId4"/>
          <a:stretch>
            <a:fillRect/>
          </a:stretch>
        </p:blipFill>
        <p:spPr>
          <a:xfrm>
            <a:off x="7822050" y="719048"/>
            <a:ext cx="3905173" cy="1044634"/>
          </a:xfrm>
          <a:prstGeom prst="rect">
            <a:avLst/>
          </a:prstGeom>
        </p:spPr>
      </p:pic>
      <p:sp>
        <p:nvSpPr>
          <p:cNvPr id="2" name="Title 1"/>
          <p:cNvSpPr>
            <a:spLocks noGrp="1"/>
          </p:cNvSpPr>
          <p:nvPr>
            <p:ph type="title"/>
          </p:nvPr>
        </p:nvSpPr>
        <p:spPr>
          <a:xfrm>
            <a:off x="913776" y="640831"/>
            <a:ext cx="6261465" cy="1573863"/>
          </a:xfrm>
        </p:spPr>
        <p:txBody>
          <a:bodyPr>
            <a:normAutofit/>
          </a:bodyPr>
          <a:lstStyle/>
          <a:p>
            <a:r>
              <a:rPr lang="en-US" sz="2500" b="1" dirty="0">
                <a:latin typeface="Georgia" panose="02040502050405020303" pitchFamily="18" charset="0"/>
              </a:rPr>
              <a:t>Guardian Community Services</a:t>
            </a:r>
            <a:br>
              <a:rPr lang="en-US" sz="2500" dirty="0">
                <a:latin typeface="Georgia" panose="02040502050405020303" pitchFamily="18" charset="0"/>
              </a:rPr>
            </a:br>
            <a:r>
              <a:rPr lang="en-US" sz="2500" dirty="0">
                <a:latin typeface="Georgia" panose="02040502050405020303" pitchFamily="18" charset="0"/>
              </a:rPr>
              <a:t>City Bid Process, Bid Award, and Contract signing</a:t>
            </a:r>
          </a:p>
        </p:txBody>
      </p:sp>
      <p:sp>
        <p:nvSpPr>
          <p:cNvPr id="3" name="Content Placeholder 2"/>
          <p:cNvSpPr>
            <a:spLocks noGrp="1"/>
          </p:cNvSpPr>
          <p:nvPr>
            <p:ph idx="1"/>
          </p:nvPr>
        </p:nvSpPr>
        <p:spPr>
          <a:xfrm>
            <a:off x="230602" y="2367092"/>
            <a:ext cx="7017366" cy="4238981"/>
          </a:xfrm>
        </p:spPr>
        <p:txBody>
          <a:bodyPr>
            <a:normAutofit/>
          </a:bodyPr>
          <a:lstStyle/>
          <a:p>
            <a:pPr marL="0" indent="0">
              <a:lnSpc>
                <a:spcPct val="110000"/>
              </a:lnSpc>
              <a:buNone/>
            </a:pPr>
            <a:r>
              <a:rPr lang="en-US" sz="1600" b="1" dirty="0">
                <a:latin typeface="Georgia" panose="02040502050405020303" pitchFamily="18" charset="0"/>
              </a:rPr>
              <a:t>City Bid Process</a:t>
            </a:r>
          </a:p>
          <a:p>
            <a:pPr lvl="1">
              <a:lnSpc>
                <a:spcPct val="110000"/>
              </a:lnSpc>
            </a:pPr>
            <a:r>
              <a:rPr lang="en-US" sz="1600" dirty="0">
                <a:latin typeface="Georgia" panose="02040502050405020303" pitchFamily="18" charset="0"/>
              </a:rPr>
              <a:t>Bids are electronically submitted by State Licensed Contractors.</a:t>
            </a:r>
          </a:p>
          <a:p>
            <a:pPr lvl="1">
              <a:lnSpc>
                <a:spcPct val="110000"/>
              </a:lnSpc>
            </a:pPr>
            <a:r>
              <a:rPr lang="en-US" sz="1600" dirty="0">
                <a:latin typeface="Georgia" panose="02040502050405020303" pitchFamily="18" charset="0"/>
              </a:rPr>
              <a:t>City will review all bids and award the lowest responsible bid in accordance with City guidelines and acceptance by the applicant.</a:t>
            </a:r>
          </a:p>
          <a:p>
            <a:pPr lvl="1">
              <a:lnSpc>
                <a:spcPct val="110000"/>
              </a:lnSpc>
            </a:pPr>
            <a:endParaRPr lang="en-US" sz="1600" dirty="0">
              <a:latin typeface="Georgia" panose="02040502050405020303" pitchFamily="18" charset="0"/>
            </a:endParaRPr>
          </a:p>
          <a:p>
            <a:pPr marL="0" indent="0">
              <a:lnSpc>
                <a:spcPct val="110000"/>
              </a:lnSpc>
              <a:buNone/>
            </a:pPr>
            <a:r>
              <a:rPr lang="en-US" sz="1600" b="1" dirty="0">
                <a:latin typeface="Georgia" panose="02040502050405020303" pitchFamily="18" charset="0"/>
              </a:rPr>
              <a:t>Bid Award &amp; Contract Signing</a:t>
            </a:r>
          </a:p>
          <a:p>
            <a:pPr lvl="1">
              <a:lnSpc>
                <a:spcPct val="110000"/>
              </a:lnSpc>
            </a:pPr>
            <a:r>
              <a:rPr lang="en-US" sz="1600" dirty="0">
                <a:latin typeface="Georgia" panose="02040502050405020303" pitchFamily="18" charset="0"/>
              </a:rPr>
              <a:t>After the bids are awarded, the Contract and Mortgage signing dates and time will be scheduled with the homeowner to take place at City Hall.</a:t>
            </a:r>
          </a:p>
          <a:p>
            <a:pPr lvl="1">
              <a:lnSpc>
                <a:spcPct val="110000"/>
              </a:lnSpc>
            </a:pPr>
            <a:r>
              <a:rPr lang="en-US" sz="1600" dirty="0">
                <a:latin typeface="Georgia" panose="02040502050405020303" pitchFamily="18" charset="0"/>
              </a:rPr>
              <a:t>All  corresponding paperwork is signed this includes but not limited to Notice to Proceed, Notice of Commencement and three-day rescission form.</a:t>
            </a:r>
          </a:p>
          <a:p>
            <a:pPr marL="457200" lvl="1" indent="0">
              <a:lnSpc>
                <a:spcPct val="110000"/>
              </a:lnSpc>
              <a:buNone/>
            </a:pPr>
            <a:endParaRPr lang="en-US" sz="1300" dirty="0">
              <a:latin typeface="Georgia" panose="02040502050405020303" pitchFamily="18" charset="0"/>
            </a:endParaRPr>
          </a:p>
          <a:p>
            <a:pPr marL="457200" lvl="1" indent="0">
              <a:lnSpc>
                <a:spcPct val="110000"/>
              </a:lnSpc>
              <a:buNone/>
            </a:pPr>
            <a:endParaRPr lang="en-US" sz="1300" dirty="0"/>
          </a:p>
        </p:txBody>
      </p:sp>
    </p:spTree>
    <p:extLst>
      <p:ext uri="{BB962C8B-B14F-4D97-AF65-F5344CB8AC3E}">
        <p14:creationId xmlns:p14="http://schemas.microsoft.com/office/powerpoint/2010/main" val="28387099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100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100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100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100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100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Gallery</Template>
  <TotalTime>26039</TotalTime>
  <Words>1254</Words>
  <Application>Microsoft Office PowerPoint</Application>
  <PresentationFormat>Widescreen</PresentationFormat>
  <Paragraphs>129</Paragraphs>
  <Slides>18</Slides>
  <Notes>0</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Arial Rounded MT Bold</vt:lpstr>
      <vt:lpstr>Georgia</vt:lpstr>
      <vt:lpstr>Palatino Linotype</vt:lpstr>
      <vt:lpstr>Wingdings</vt:lpstr>
      <vt:lpstr>Gallery</vt:lpstr>
      <vt:lpstr>Annual Housing Rehabilitation Program Applicant Workshop</vt:lpstr>
      <vt:lpstr>PowerPoint Presentation</vt:lpstr>
      <vt:lpstr>CDBG Entitlement Program Overview </vt:lpstr>
      <vt:lpstr>City of Palm Coast Partnerships </vt:lpstr>
      <vt:lpstr>Basic Eligibility Requirements</vt:lpstr>
      <vt:lpstr>Income Qualification Limits</vt:lpstr>
      <vt:lpstr>Application Documentation Requirements</vt:lpstr>
      <vt:lpstr>Application Documentation Requirements</vt:lpstr>
      <vt:lpstr>Applicant Selection &amp; Funding </vt:lpstr>
      <vt:lpstr>Housing Rehabilitation Program</vt:lpstr>
      <vt:lpstr>Eligible Rehabilitation Activities</vt:lpstr>
      <vt:lpstr>Guardian Community Services Pre-bid </vt:lpstr>
      <vt:lpstr>Construction Rehabilitation Work and Funding Construction and Contractor Payment</vt:lpstr>
      <vt:lpstr>Commitment to Fair Housing</vt:lpstr>
      <vt:lpstr>CDBG Housing Rehab Questions?</vt:lpstr>
      <vt:lpstr>PowerPoint Presentation</vt:lpstr>
      <vt:lpstr>Income Qualification Verified by Application Completion   </vt:lpstr>
      <vt:lpstr>Guardian Community Services City Bid Process, Bid Award, and Contract signing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Housing Rehabilitation Program  Applicant Workshop</dc:title>
  <dc:creator>Jacqueline Gonzalez</dc:creator>
  <cp:lastModifiedBy>Jacqueline Gonzalez</cp:lastModifiedBy>
  <cp:revision>209</cp:revision>
  <dcterms:created xsi:type="dcterms:W3CDTF">2018-01-04T13:54:14Z</dcterms:created>
  <dcterms:modified xsi:type="dcterms:W3CDTF">2025-11-14T22:00:12Z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2024-09-10T19:16:28Z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f9318fd7-618c-4ef0-a58a-efe4e2b262d8</vt:lpwstr>
  </property>
  <property fmtid="{D5CDD505-2E9C-101B-9397-08002B2CF9AE}" pid="7" name="MSIP_Label_defa4170-0d19-0005-0004-bc88714345d2_ActionId">
    <vt:lpwstr>068369a0-f0d3-4137-b13b-491759790a24</vt:lpwstr>
  </property>
  <property fmtid="{D5CDD505-2E9C-101B-9397-08002B2CF9AE}" pid="8" name="MSIP_Label_defa4170-0d19-0005-0004-bc88714345d2_ContentBits">
    <vt:lpwstr>0</vt:lpwstr>
  </property>
</Properties>
</file>