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65" r:id="rId2"/>
    <p:sldId id="266" r:id="rId3"/>
    <p:sldId id="273" r:id="rId4"/>
    <p:sldId id="267" r:id="rId5"/>
    <p:sldId id="268" r:id="rId6"/>
    <p:sldId id="269" r:id="rId7"/>
    <p:sldId id="270" r:id="rId8"/>
    <p:sldId id="271" r:id="rId9"/>
    <p:sldId id="272" r:id="rId10"/>
    <p:sldId id="256" r:id="rId11"/>
    <p:sldId id="257" r:id="rId12"/>
    <p:sldId id="258" r:id="rId13"/>
    <p:sldId id="259" r:id="rId14"/>
    <p:sldId id="260" r:id="rId15"/>
    <p:sldId id="261" r:id="rId16"/>
    <p:sldId id="262" r:id="rId17"/>
    <p:sldId id="263" r:id="rId18"/>
    <p:sldId id="264" r:id="rId19"/>
  </p:sldIdLst>
  <p:sldSz cx="9144000" cy="6858000" type="screen4x3"/>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316" autoAdjust="0"/>
  </p:normalViewPr>
  <p:slideViewPr>
    <p:cSldViewPr snapToGrid="0" snapToObjects="1">
      <p:cViewPr>
        <p:scale>
          <a:sx n="41" d="100"/>
          <a:sy n="41" d="100"/>
        </p:scale>
        <p:origin x="2000" y="3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D64181-CF89-44EC-87EE-9ED7D881C902}"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E498E84-BD17-4526-9364-2FC20BE6FFA6}">
      <dgm:prSet/>
      <dgm:spPr/>
      <dgm:t>
        <a:bodyPr/>
        <a:lstStyle/>
        <a:p>
          <a:r>
            <a:rPr lang="en-US"/>
            <a:t>Self Funding</a:t>
          </a:r>
        </a:p>
      </dgm:t>
    </dgm:pt>
    <dgm:pt modelId="{72B1D321-37E6-4269-9983-FE4F6A89A336}" type="parTrans" cxnId="{85B6BE29-0BD1-4ED3-B8D7-D3161ED956FE}">
      <dgm:prSet/>
      <dgm:spPr/>
      <dgm:t>
        <a:bodyPr/>
        <a:lstStyle/>
        <a:p>
          <a:endParaRPr lang="en-US"/>
        </a:p>
      </dgm:t>
    </dgm:pt>
    <dgm:pt modelId="{73F328CA-2F54-41CF-8681-00165C07F2B4}" type="sibTrans" cxnId="{85B6BE29-0BD1-4ED3-B8D7-D3161ED956FE}">
      <dgm:prSet/>
      <dgm:spPr/>
      <dgm:t>
        <a:bodyPr/>
        <a:lstStyle/>
        <a:p>
          <a:endParaRPr lang="en-US"/>
        </a:p>
      </dgm:t>
    </dgm:pt>
    <dgm:pt modelId="{B60AB4C7-F0DC-406D-965E-597E30693847}">
      <dgm:prSet/>
      <dgm:spPr/>
      <dgm:t>
        <a:bodyPr/>
        <a:lstStyle/>
        <a:p>
          <a:r>
            <a:rPr lang="en-US"/>
            <a:t>Barter System</a:t>
          </a:r>
        </a:p>
      </dgm:t>
    </dgm:pt>
    <dgm:pt modelId="{9BB53DB7-231B-4153-84C1-1A2CC121BB7A}" type="parTrans" cxnId="{490FE87B-C5D9-4878-AAFE-3CC20FB67E14}">
      <dgm:prSet/>
      <dgm:spPr/>
      <dgm:t>
        <a:bodyPr/>
        <a:lstStyle/>
        <a:p>
          <a:endParaRPr lang="en-US"/>
        </a:p>
      </dgm:t>
    </dgm:pt>
    <dgm:pt modelId="{EBD45B70-ACDE-426B-B850-C994150D1F9F}" type="sibTrans" cxnId="{490FE87B-C5D9-4878-AAFE-3CC20FB67E14}">
      <dgm:prSet/>
      <dgm:spPr/>
      <dgm:t>
        <a:bodyPr/>
        <a:lstStyle/>
        <a:p>
          <a:endParaRPr lang="en-US"/>
        </a:p>
      </dgm:t>
    </dgm:pt>
    <dgm:pt modelId="{341261A4-D3B5-4696-82C8-780F8150FC3E}">
      <dgm:prSet/>
      <dgm:spPr/>
      <dgm:t>
        <a:bodyPr/>
        <a:lstStyle/>
        <a:p>
          <a:r>
            <a:rPr lang="en-US"/>
            <a:t>Government Programs</a:t>
          </a:r>
        </a:p>
      </dgm:t>
    </dgm:pt>
    <dgm:pt modelId="{9A491E32-0F69-4122-8186-2867C5AD3207}" type="parTrans" cxnId="{790E54F1-48FA-43A7-8469-28241639B598}">
      <dgm:prSet/>
      <dgm:spPr/>
      <dgm:t>
        <a:bodyPr/>
        <a:lstStyle/>
        <a:p>
          <a:endParaRPr lang="en-US"/>
        </a:p>
      </dgm:t>
    </dgm:pt>
    <dgm:pt modelId="{9D77C8BB-FD20-45FD-B563-6A610224F4BE}" type="sibTrans" cxnId="{790E54F1-48FA-43A7-8469-28241639B598}">
      <dgm:prSet/>
      <dgm:spPr/>
      <dgm:t>
        <a:bodyPr/>
        <a:lstStyle/>
        <a:p>
          <a:endParaRPr lang="en-US"/>
        </a:p>
      </dgm:t>
    </dgm:pt>
    <dgm:pt modelId="{AC0D15E4-3228-4241-BD75-CD72B72F67DA}">
      <dgm:prSet/>
      <dgm:spPr/>
      <dgm:t>
        <a:bodyPr/>
        <a:lstStyle/>
        <a:p>
          <a:r>
            <a:rPr lang="en-US"/>
            <a:t>Loans made for Financing</a:t>
          </a:r>
        </a:p>
      </dgm:t>
    </dgm:pt>
    <dgm:pt modelId="{091C1FC8-0E2B-4627-9500-AF1538F6D08E}" type="parTrans" cxnId="{9D11299F-8808-46D3-A5D2-49035CDB433E}">
      <dgm:prSet/>
      <dgm:spPr/>
      <dgm:t>
        <a:bodyPr/>
        <a:lstStyle/>
        <a:p>
          <a:endParaRPr lang="en-US"/>
        </a:p>
      </dgm:t>
    </dgm:pt>
    <dgm:pt modelId="{0548B849-B2F8-4C25-8136-14380CDBE567}" type="sibTrans" cxnId="{9D11299F-8808-46D3-A5D2-49035CDB433E}">
      <dgm:prSet/>
      <dgm:spPr/>
      <dgm:t>
        <a:bodyPr/>
        <a:lstStyle/>
        <a:p>
          <a:endParaRPr lang="en-US"/>
        </a:p>
      </dgm:t>
    </dgm:pt>
    <dgm:pt modelId="{9C9356B1-056D-4EC7-8AB4-2E8A1426E3F9}" type="pres">
      <dgm:prSet presAssocID="{CED64181-CF89-44EC-87EE-9ED7D881C902}" presName="root" presStyleCnt="0">
        <dgm:presLayoutVars>
          <dgm:dir/>
          <dgm:resizeHandles val="exact"/>
        </dgm:presLayoutVars>
      </dgm:prSet>
      <dgm:spPr/>
    </dgm:pt>
    <dgm:pt modelId="{D01D83B0-3C52-4129-9F05-BC56C0535040}" type="pres">
      <dgm:prSet presAssocID="{8E498E84-BD17-4526-9364-2FC20BE6FFA6}" presName="compNode" presStyleCnt="0"/>
      <dgm:spPr/>
    </dgm:pt>
    <dgm:pt modelId="{7A4AD07E-345A-41C9-85EA-5B0DC823F879}" type="pres">
      <dgm:prSet presAssocID="{8E498E84-BD17-4526-9364-2FC20BE6FFA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DE7BC96D-BFAA-4D1C-A3E3-829F16CA3B15}" type="pres">
      <dgm:prSet presAssocID="{8E498E84-BD17-4526-9364-2FC20BE6FFA6}" presName="spaceRect" presStyleCnt="0"/>
      <dgm:spPr/>
    </dgm:pt>
    <dgm:pt modelId="{77D44D0F-EBC3-45A1-A230-402764BCBAE5}" type="pres">
      <dgm:prSet presAssocID="{8E498E84-BD17-4526-9364-2FC20BE6FFA6}" presName="textRect" presStyleLbl="revTx" presStyleIdx="0" presStyleCnt="4">
        <dgm:presLayoutVars>
          <dgm:chMax val="1"/>
          <dgm:chPref val="1"/>
        </dgm:presLayoutVars>
      </dgm:prSet>
      <dgm:spPr/>
    </dgm:pt>
    <dgm:pt modelId="{F9301386-A23C-4CD5-AD8D-A74FD254E6FF}" type="pres">
      <dgm:prSet presAssocID="{73F328CA-2F54-41CF-8681-00165C07F2B4}" presName="sibTrans" presStyleCnt="0"/>
      <dgm:spPr/>
    </dgm:pt>
    <dgm:pt modelId="{A42CDAB4-FA8D-4EEA-94B0-F92330726E9A}" type="pres">
      <dgm:prSet presAssocID="{B60AB4C7-F0DC-406D-965E-597E30693847}" presName="compNode" presStyleCnt="0"/>
      <dgm:spPr/>
    </dgm:pt>
    <dgm:pt modelId="{2643F2A1-F8DF-4F0D-9FF0-7E9270B4C2F6}" type="pres">
      <dgm:prSet presAssocID="{B60AB4C7-F0DC-406D-965E-597E3069384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mputer"/>
        </a:ext>
      </dgm:extLst>
    </dgm:pt>
    <dgm:pt modelId="{1C4DB432-D073-406A-840E-DF73ADEB1D1F}" type="pres">
      <dgm:prSet presAssocID="{B60AB4C7-F0DC-406D-965E-597E30693847}" presName="spaceRect" presStyleCnt="0"/>
      <dgm:spPr/>
    </dgm:pt>
    <dgm:pt modelId="{349CE3F2-0F47-4EB5-ADAF-87A04F6F7397}" type="pres">
      <dgm:prSet presAssocID="{B60AB4C7-F0DC-406D-965E-597E30693847}" presName="textRect" presStyleLbl="revTx" presStyleIdx="1" presStyleCnt="4">
        <dgm:presLayoutVars>
          <dgm:chMax val="1"/>
          <dgm:chPref val="1"/>
        </dgm:presLayoutVars>
      </dgm:prSet>
      <dgm:spPr/>
    </dgm:pt>
    <dgm:pt modelId="{038A5CEC-7DC4-448E-BF9C-1F9632936804}" type="pres">
      <dgm:prSet presAssocID="{EBD45B70-ACDE-426B-B850-C994150D1F9F}" presName="sibTrans" presStyleCnt="0"/>
      <dgm:spPr/>
    </dgm:pt>
    <dgm:pt modelId="{A597808B-7385-4D63-B045-2B50421A68E7}" type="pres">
      <dgm:prSet presAssocID="{341261A4-D3B5-4696-82C8-780F8150FC3E}" presName="compNode" presStyleCnt="0"/>
      <dgm:spPr/>
    </dgm:pt>
    <dgm:pt modelId="{C0E5596F-08F2-4687-AC63-E16FB3D92A8A}" type="pres">
      <dgm:prSet presAssocID="{341261A4-D3B5-4696-82C8-780F8150FC3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nk"/>
        </a:ext>
      </dgm:extLst>
    </dgm:pt>
    <dgm:pt modelId="{431B6C0A-80FE-48EE-A903-340F05F5BCF9}" type="pres">
      <dgm:prSet presAssocID="{341261A4-D3B5-4696-82C8-780F8150FC3E}" presName="spaceRect" presStyleCnt="0"/>
      <dgm:spPr/>
    </dgm:pt>
    <dgm:pt modelId="{FCD946E8-A7D0-4FD9-AD37-B5014F9F13ED}" type="pres">
      <dgm:prSet presAssocID="{341261A4-D3B5-4696-82C8-780F8150FC3E}" presName="textRect" presStyleLbl="revTx" presStyleIdx="2" presStyleCnt="4">
        <dgm:presLayoutVars>
          <dgm:chMax val="1"/>
          <dgm:chPref val="1"/>
        </dgm:presLayoutVars>
      </dgm:prSet>
      <dgm:spPr/>
    </dgm:pt>
    <dgm:pt modelId="{E16EC71A-5334-452B-8B82-000690C5DADF}" type="pres">
      <dgm:prSet presAssocID="{9D77C8BB-FD20-45FD-B563-6A610224F4BE}" presName="sibTrans" presStyleCnt="0"/>
      <dgm:spPr/>
    </dgm:pt>
    <dgm:pt modelId="{DECF131E-0C45-4C9F-A9F6-46DF5DE99B0C}" type="pres">
      <dgm:prSet presAssocID="{AC0D15E4-3228-4241-BD75-CD72B72F67DA}" presName="compNode" presStyleCnt="0"/>
      <dgm:spPr/>
    </dgm:pt>
    <dgm:pt modelId="{9F01F9E3-FE3B-4F01-9DB3-57D37A6D0059}" type="pres">
      <dgm:prSet presAssocID="{AC0D15E4-3228-4241-BD75-CD72B72F67D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ins"/>
        </a:ext>
      </dgm:extLst>
    </dgm:pt>
    <dgm:pt modelId="{E454A574-8A2C-4890-9ABD-DF5FB7023E92}" type="pres">
      <dgm:prSet presAssocID="{AC0D15E4-3228-4241-BD75-CD72B72F67DA}" presName="spaceRect" presStyleCnt="0"/>
      <dgm:spPr/>
    </dgm:pt>
    <dgm:pt modelId="{3F1F7D7F-28AA-4C3B-BE7A-E0C2F059C57E}" type="pres">
      <dgm:prSet presAssocID="{AC0D15E4-3228-4241-BD75-CD72B72F67DA}" presName="textRect" presStyleLbl="revTx" presStyleIdx="3" presStyleCnt="4">
        <dgm:presLayoutVars>
          <dgm:chMax val="1"/>
          <dgm:chPref val="1"/>
        </dgm:presLayoutVars>
      </dgm:prSet>
      <dgm:spPr/>
    </dgm:pt>
  </dgm:ptLst>
  <dgm:cxnLst>
    <dgm:cxn modelId="{85B6BE29-0BD1-4ED3-B8D7-D3161ED956FE}" srcId="{CED64181-CF89-44EC-87EE-9ED7D881C902}" destId="{8E498E84-BD17-4526-9364-2FC20BE6FFA6}" srcOrd="0" destOrd="0" parTransId="{72B1D321-37E6-4269-9983-FE4F6A89A336}" sibTransId="{73F328CA-2F54-41CF-8681-00165C07F2B4}"/>
    <dgm:cxn modelId="{4C5D8A2F-4D7B-48FC-A1FA-63DA1635D1AC}" type="presOf" srcId="{CED64181-CF89-44EC-87EE-9ED7D881C902}" destId="{9C9356B1-056D-4EC7-8AB4-2E8A1426E3F9}" srcOrd="0" destOrd="0" presId="urn:microsoft.com/office/officeart/2018/2/layout/IconLabelList"/>
    <dgm:cxn modelId="{39123F3E-BBB8-4CB6-908E-D3B5E32B6E2C}" type="presOf" srcId="{8E498E84-BD17-4526-9364-2FC20BE6FFA6}" destId="{77D44D0F-EBC3-45A1-A230-402764BCBAE5}" srcOrd="0" destOrd="0" presId="urn:microsoft.com/office/officeart/2018/2/layout/IconLabelList"/>
    <dgm:cxn modelId="{277E5466-F203-486A-A861-C86ED2D3B4C3}" type="presOf" srcId="{341261A4-D3B5-4696-82C8-780F8150FC3E}" destId="{FCD946E8-A7D0-4FD9-AD37-B5014F9F13ED}" srcOrd="0" destOrd="0" presId="urn:microsoft.com/office/officeart/2018/2/layout/IconLabelList"/>
    <dgm:cxn modelId="{42E3AF4C-660C-4760-9860-0D75B2947EE4}" type="presOf" srcId="{AC0D15E4-3228-4241-BD75-CD72B72F67DA}" destId="{3F1F7D7F-28AA-4C3B-BE7A-E0C2F059C57E}" srcOrd="0" destOrd="0" presId="urn:microsoft.com/office/officeart/2018/2/layout/IconLabelList"/>
    <dgm:cxn modelId="{490FE87B-C5D9-4878-AAFE-3CC20FB67E14}" srcId="{CED64181-CF89-44EC-87EE-9ED7D881C902}" destId="{B60AB4C7-F0DC-406D-965E-597E30693847}" srcOrd="1" destOrd="0" parTransId="{9BB53DB7-231B-4153-84C1-1A2CC121BB7A}" sibTransId="{EBD45B70-ACDE-426B-B850-C994150D1F9F}"/>
    <dgm:cxn modelId="{9D11299F-8808-46D3-A5D2-49035CDB433E}" srcId="{CED64181-CF89-44EC-87EE-9ED7D881C902}" destId="{AC0D15E4-3228-4241-BD75-CD72B72F67DA}" srcOrd="3" destOrd="0" parTransId="{091C1FC8-0E2B-4627-9500-AF1538F6D08E}" sibTransId="{0548B849-B2F8-4C25-8136-14380CDBE567}"/>
    <dgm:cxn modelId="{790E54F1-48FA-43A7-8469-28241639B598}" srcId="{CED64181-CF89-44EC-87EE-9ED7D881C902}" destId="{341261A4-D3B5-4696-82C8-780F8150FC3E}" srcOrd="2" destOrd="0" parTransId="{9A491E32-0F69-4122-8186-2867C5AD3207}" sibTransId="{9D77C8BB-FD20-45FD-B563-6A610224F4BE}"/>
    <dgm:cxn modelId="{7BBAB4F3-023B-4DCD-A089-801C18F3A2A7}" type="presOf" srcId="{B60AB4C7-F0DC-406D-965E-597E30693847}" destId="{349CE3F2-0F47-4EB5-ADAF-87A04F6F7397}" srcOrd="0" destOrd="0" presId="urn:microsoft.com/office/officeart/2018/2/layout/IconLabelList"/>
    <dgm:cxn modelId="{CB2765B4-8877-4A6C-B202-744E19AF08B8}" type="presParOf" srcId="{9C9356B1-056D-4EC7-8AB4-2E8A1426E3F9}" destId="{D01D83B0-3C52-4129-9F05-BC56C0535040}" srcOrd="0" destOrd="0" presId="urn:microsoft.com/office/officeart/2018/2/layout/IconLabelList"/>
    <dgm:cxn modelId="{9A0238E5-4532-4C50-85BB-CD7C3C6043CE}" type="presParOf" srcId="{D01D83B0-3C52-4129-9F05-BC56C0535040}" destId="{7A4AD07E-345A-41C9-85EA-5B0DC823F879}" srcOrd="0" destOrd="0" presId="urn:microsoft.com/office/officeart/2018/2/layout/IconLabelList"/>
    <dgm:cxn modelId="{88F3F19E-02A7-4E7D-8D03-B762D32BD810}" type="presParOf" srcId="{D01D83B0-3C52-4129-9F05-BC56C0535040}" destId="{DE7BC96D-BFAA-4D1C-A3E3-829F16CA3B15}" srcOrd="1" destOrd="0" presId="urn:microsoft.com/office/officeart/2018/2/layout/IconLabelList"/>
    <dgm:cxn modelId="{F4B2E743-2E3B-43E7-BA1B-CA243E3633F3}" type="presParOf" srcId="{D01D83B0-3C52-4129-9F05-BC56C0535040}" destId="{77D44D0F-EBC3-45A1-A230-402764BCBAE5}" srcOrd="2" destOrd="0" presId="urn:microsoft.com/office/officeart/2018/2/layout/IconLabelList"/>
    <dgm:cxn modelId="{1C8397FD-506A-4C77-9AF7-9776EF2368D9}" type="presParOf" srcId="{9C9356B1-056D-4EC7-8AB4-2E8A1426E3F9}" destId="{F9301386-A23C-4CD5-AD8D-A74FD254E6FF}" srcOrd="1" destOrd="0" presId="urn:microsoft.com/office/officeart/2018/2/layout/IconLabelList"/>
    <dgm:cxn modelId="{137B9AA7-6158-4075-893A-0777882EBB5A}" type="presParOf" srcId="{9C9356B1-056D-4EC7-8AB4-2E8A1426E3F9}" destId="{A42CDAB4-FA8D-4EEA-94B0-F92330726E9A}" srcOrd="2" destOrd="0" presId="urn:microsoft.com/office/officeart/2018/2/layout/IconLabelList"/>
    <dgm:cxn modelId="{26E3BAC5-13B2-4227-850F-325108A588F6}" type="presParOf" srcId="{A42CDAB4-FA8D-4EEA-94B0-F92330726E9A}" destId="{2643F2A1-F8DF-4F0D-9FF0-7E9270B4C2F6}" srcOrd="0" destOrd="0" presId="urn:microsoft.com/office/officeart/2018/2/layout/IconLabelList"/>
    <dgm:cxn modelId="{72DE6E5C-E553-42FC-8709-3F9BFD9383B9}" type="presParOf" srcId="{A42CDAB4-FA8D-4EEA-94B0-F92330726E9A}" destId="{1C4DB432-D073-406A-840E-DF73ADEB1D1F}" srcOrd="1" destOrd="0" presId="urn:microsoft.com/office/officeart/2018/2/layout/IconLabelList"/>
    <dgm:cxn modelId="{2064B263-C9FB-4406-9B78-797ABE3FE5DA}" type="presParOf" srcId="{A42CDAB4-FA8D-4EEA-94B0-F92330726E9A}" destId="{349CE3F2-0F47-4EB5-ADAF-87A04F6F7397}" srcOrd="2" destOrd="0" presId="urn:microsoft.com/office/officeart/2018/2/layout/IconLabelList"/>
    <dgm:cxn modelId="{9CA7AA62-FD3B-4902-9C7E-F1730067FA0B}" type="presParOf" srcId="{9C9356B1-056D-4EC7-8AB4-2E8A1426E3F9}" destId="{038A5CEC-7DC4-448E-BF9C-1F9632936804}" srcOrd="3" destOrd="0" presId="urn:microsoft.com/office/officeart/2018/2/layout/IconLabelList"/>
    <dgm:cxn modelId="{296FD3C8-E23A-4BDB-9940-2CE773408130}" type="presParOf" srcId="{9C9356B1-056D-4EC7-8AB4-2E8A1426E3F9}" destId="{A597808B-7385-4D63-B045-2B50421A68E7}" srcOrd="4" destOrd="0" presId="urn:microsoft.com/office/officeart/2018/2/layout/IconLabelList"/>
    <dgm:cxn modelId="{971EDC4F-6241-4838-BE4C-67DAA01BC921}" type="presParOf" srcId="{A597808B-7385-4D63-B045-2B50421A68E7}" destId="{C0E5596F-08F2-4687-AC63-E16FB3D92A8A}" srcOrd="0" destOrd="0" presId="urn:microsoft.com/office/officeart/2018/2/layout/IconLabelList"/>
    <dgm:cxn modelId="{A11A983D-86ED-4BE2-B955-C2C2E14AA508}" type="presParOf" srcId="{A597808B-7385-4D63-B045-2B50421A68E7}" destId="{431B6C0A-80FE-48EE-A903-340F05F5BCF9}" srcOrd="1" destOrd="0" presId="urn:microsoft.com/office/officeart/2018/2/layout/IconLabelList"/>
    <dgm:cxn modelId="{B2F1EB7E-0C4C-44A9-8AFD-C18D2CF9E3B3}" type="presParOf" srcId="{A597808B-7385-4D63-B045-2B50421A68E7}" destId="{FCD946E8-A7D0-4FD9-AD37-B5014F9F13ED}" srcOrd="2" destOrd="0" presId="urn:microsoft.com/office/officeart/2018/2/layout/IconLabelList"/>
    <dgm:cxn modelId="{54E1D04A-19E6-4ED8-81F2-8E3CD3A83794}" type="presParOf" srcId="{9C9356B1-056D-4EC7-8AB4-2E8A1426E3F9}" destId="{E16EC71A-5334-452B-8B82-000690C5DADF}" srcOrd="5" destOrd="0" presId="urn:microsoft.com/office/officeart/2018/2/layout/IconLabelList"/>
    <dgm:cxn modelId="{AD913917-0856-487F-A404-0A117951FB74}" type="presParOf" srcId="{9C9356B1-056D-4EC7-8AB4-2E8A1426E3F9}" destId="{DECF131E-0C45-4C9F-A9F6-46DF5DE99B0C}" srcOrd="6" destOrd="0" presId="urn:microsoft.com/office/officeart/2018/2/layout/IconLabelList"/>
    <dgm:cxn modelId="{2829E366-C04A-4180-8430-BAB2A55C1D2E}" type="presParOf" srcId="{DECF131E-0C45-4C9F-A9F6-46DF5DE99B0C}" destId="{9F01F9E3-FE3B-4F01-9DB3-57D37A6D0059}" srcOrd="0" destOrd="0" presId="urn:microsoft.com/office/officeart/2018/2/layout/IconLabelList"/>
    <dgm:cxn modelId="{A4486B2E-57DC-478C-ADAC-E1AEA1A65B69}" type="presParOf" srcId="{DECF131E-0C45-4C9F-A9F6-46DF5DE99B0C}" destId="{E454A574-8A2C-4890-9ABD-DF5FB7023E92}" srcOrd="1" destOrd="0" presId="urn:microsoft.com/office/officeart/2018/2/layout/IconLabelList"/>
    <dgm:cxn modelId="{76B48022-068B-45AE-997B-9A0C62689DA9}" type="presParOf" srcId="{DECF131E-0C45-4C9F-A9F6-46DF5DE99B0C}" destId="{3F1F7D7F-28AA-4C3B-BE7A-E0C2F059C57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C532F8-D1A7-4CBF-B4D7-8A394C5B8B6A}" type="doc">
      <dgm:prSet loTypeId="urn:microsoft.com/office/officeart/2018/5/layout/IconLeaf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5BB2F512-680E-45AF-B47D-61479AAC9C53}">
      <dgm:prSet/>
      <dgm:spPr/>
      <dgm:t>
        <a:bodyPr/>
        <a:lstStyle/>
        <a:p>
          <a:pPr>
            <a:defRPr cap="all"/>
          </a:pPr>
          <a:r>
            <a:rPr lang="en-US"/>
            <a:t>• Home Equity Line of Credit</a:t>
          </a:r>
        </a:p>
      </dgm:t>
    </dgm:pt>
    <dgm:pt modelId="{9531B5CF-457D-4DFE-BDA7-B9FFBDEFDD76}" type="parTrans" cxnId="{D43880F8-F959-46CB-BCB7-06823C80F219}">
      <dgm:prSet/>
      <dgm:spPr/>
      <dgm:t>
        <a:bodyPr/>
        <a:lstStyle/>
        <a:p>
          <a:endParaRPr lang="en-US"/>
        </a:p>
      </dgm:t>
    </dgm:pt>
    <dgm:pt modelId="{B37CA7D0-D04F-4683-8B49-F7E82131DEDA}" type="sibTrans" cxnId="{D43880F8-F959-46CB-BCB7-06823C80F219}">
      <dgm:prSet/>
      <dgm:spPr/>
      <dgm:t>
        <a:bodyPr/>
        <a:lstStyle/>
        <a:p>
          <a:endParaRPr lang="en-US"/>
        </a:p>
      </dgm:t>
    </dgm:pt>
    <dgm:pt modelId="{75904B3C-EF61-4BD7-B91A-13F856FA27C8}">
      <dgm:prSet/>
      <dgm:spPr/>
      <dgm:t>
        <a:bodyPr/>
        <a:lstStyle/>
        <a:p>
          <a:pPr>
            <a:defRPr cap="all"/>
          </a:pPr>
          <a:r>
            <a:rPr lang="en-US"/>
            <a:t>• Revolving credit based on home equity</a:t>
          </a:r>
        </a:p>
      </dgm:t>
    </dgm:pt>
    <dgm:pt modelId="{23ABFF7D-52F4-4C61-83A4-2FC2954F0984}" type="parTrans" cxnId="{48E70212-384F-42DC-AEF1-A8F8B2367A76}">
      <dgm:prSet/>
      <dgm:spPr/>
      <dgm:t>
        <a:bodyPr/>
        <a:lstStyle/>
        <a:p>
          <a:endParaRPr lang="en-US"/>
        </a:p>
      </dgm:t>
    </dgm:pt>
    <dgm:pt modelId="{E04B8F51-43BE-47BD-8CF9-91950F991888}" type="sibTrans" cxnId="{48E70212-384F-42DC-AEF1-A8F8B2367A76}">
      <dgm:prSet/>
      <dgm:spPr/>
      <dgm:t>
        <a:bodyPr/>
        <a:lstStyle/>
        <a:p>
          <a:endParaRPr lang="en-US"/>
        </a:p>
      </dgm:t>
    </dgm:pt>
    <dgm:pt modelId="{33220C21-751A-4CFA-B93A-72A763362EA3}">
      <dgm:prSet/>
      <dgm:spPr/>
      <dgm:t>
        <a:bodyPr/>
        <a:lstStyle/>
        <a:p>
          <a:pPr>
            <a:defRPr cap="all"/>
          </a:pPr>
          <a:r>
            <a:rPr lang="en-US"/>
            <a:t>• Variable interest rate</a:t>
          </a:r>
        </a:p>
      </dgm:t>
    </dgm:pt>
    <dgm:pt modelId="{DD679641-93EF-4D12-8BB1-974A52B3B97A}" type="parTrans" cxnId="{22E14FD9-2302-48B1-8F0D-4DEC23065919}">
      <dgm:prSet/>
      <dgm:spPr/>
      <dgm:t>
        <a:bodyPr/>
        <a:lstStyle/>
        <a:p>
          <a:endParaRPr lang="en-US"/>
        </a:p>
      </dgm:t>
    </dgm:pt>
    <dgm:pt modelId="{220D3BC9-974C-49C4-A442-FA97DE2EC44A}" type="sibTrans" cxnId="{22E14FD9-2302-48B1-8F0D-4DEC23065919}">
      <dgm:prSet/>
      <dgm:spPr/>
      <dgm:t>
        <a:bodyPr/>
        <a:lstStyle/>
        <a:p>
          <a:endParaRPr lang="en-US"/>
        </a:p>
      </dgm:t>
    </dgm:pt>
    <dgm:pt modelId="{3FE815B7-CA16-4905-B6B5-0A96FD3DF1E3}">
      <dgm:prSet/>
      <dgm:spPr/>
      <dgm:t>
        <a:bodyPr/>
        <a:lstStyle/>
        <a:p>
          <a:pPr>
            <a:defRPr cap="all"/>
          </a:pPr>
          <a:r>
            <a:rPr lang="en-US"/>
            <a:t>• Use funds as needed during draw period</a:t>
          </a:r>
        </a:p>
      </dgm:t>
    </dgm:pt>
    <dgm:pt modelId="{F18AC4FE-FF9D-475B-A83B-7C4B6B35470A}" type="parTrans" cxnId="{344501BB-B16A-4E3D-BF88-F84D1E01C29B}">
      <dgm:prSet/>
      <dgm:spPr/>
      <dgm:t>
        <a:bodyPr/>
        <a:lstStyle/>
        <a:p>
          <a:endParaRPr lang="en-US"/>
        </a:p>
      </dgm:t>
    </dgm:pt>
    <dgm:pt modelId="{2E212F8D-B6E5-422A-9DF3-3A9F6E93778A}" type="sibTrans" cxnId="{344501BB-B16A-4E3D-BF88-F84D1E01C29B}">
      <dgm:prSet/>
      <dgm:spPr/>
      <dgm:t>
        <a:bodyPr/>
        <a:lstStyle/>
        <a:p>
          <a:endParaRPr lang="en-US"/>
        </a:p>
      </dgm:t>
    </dgm:pt>
    <dgm:pt modelId="{95978B16-FA9D-4CC5-A0DF-496BA6210BE9}" type="pres">
      <dgm:prSet presAssocID="{FCC532F8-D1A7-4CBF-B4D7-8A394C5B8B6A}" presName="root" presStyleCnt="0">
        <dgm:presLayoutVars>
          <dgm:dir/>
          <dgm:resizeHandles val="exact"/>
        </dgm:presLayoutVars>
      </dgm:prSet>
      <dgm:spPr/>
    </dgm:pt>
    <dgm:pt modelId="{2B2D8059-6CE5-437F-AF74-AE7CEA7BCE20}" type="pres">
      <dgm:prSet presAssocID="{5BB2F512-680E-45AF-B47D-61479AAC9C53}" presName="compNode" presStyleCnt="0"/>
      <dgm:spPr/>
    </dgm:pt>
    <dgm:pt modelId="{E41146CD-3569-42AF-A52B-136C87927B8E}" type="pres">
      <dgm:prSet presAssocID="{5BB2F512-680E-45AF-B47D-61479AAC9C53}" presName="iconBgRect" presStyleLbl="bgShp" presStyleIdx="0" presStyleCnt="4"/>
      <dgm:spPr>
        <a:prstGeom prst="round2DiagRect">
          <a:avLst>
            <a:gd name="adj1" fmla="val 29727"/>
            <a:gd name="adj2" fmla="val 0"/>
          </a:avLst>
        </a:prstGeom>
      </dgm:spPr>
    </dgm:pt>
    <dgm:pt modelId="{6A78FFF8-FC5A-4D5B-ABBF-BBD789F52B2C}" type="pres">
      <dgm:prSet presAssocID="{5BB2F512-680E-45AF-B47D-61479AAC9C5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3EB178E0-3CB9-4820-AED4-8929BC143353}" type="pres">
      <dgm:prSet presAssocID="{5BB2F512-680E-45AF-B47D-61479AAC9C53}" presName="spaceRect" presStyleCnt="0"/>
      <dgm:spPr/>
    </dgm:pt>
    <dgm:pt modelId="{690CB43E-FC46-4865-8355-574415B86C53}" type="pres">
      <dgm:prSet presAssocID="{5BB2F512-680E-45AF-B47D-61479AAC9C53}" presName="textRect" presStyleLbl="revTx" presStyleIdx="0" presStyleCnt="4">
        <dgm:presLayoutVars>
          <dgm:chMax val="1"/>
          <dgm:chPref val="1"/>
        </dgm:presLayoutVars>
      </dgm:prSet>
      <dgm:spPr/>
    </dgm:pt>
    <dgm:pt modelId="{75637C26-0066-410F-AC3F-EA2ED0A7DE3E}" type="pres">
      <dgm:prSet presAssocID="{B37CA7D0-D04F-4683-8B49-F7E82131DEDA}" presName="sibTrans" presStyleCnt="0"/>
      <dgm:spPr/>
    </dgm:pt>
    <dgm:pt modelId="{86C35570-A6D4-46AD-8DE3-035CBF08155E}" type="pres">
      <dgm:prSet presAssocID="{75904B3C-EF61-4BD7-B91A-13F856FA27C8}" presName="compNode" presStyleCnt="0"/>
      <dgm:spPr/>
    </dgm:pt>
    <dgm:pt modelId="{C42F73FB-4FF6-4DD5-A523-88F1A4C24896}" type="pres">
      <dgm:prSet presAssocID="{75904B3C-EF61-4BD7-B91A-13F856FA27C8}" presName="iconBgRect" presStyleLbl="bgShp" presStyleIdx="1" presStyleCnt="4"/>
      <dgm:spPr>
        <a:prstGeom prst="round2DiagRect">
          <a:avLst>
            <a:gd name="adj1" fmla="val 29727"/>
            <a:gd name="adj2" fmla="val 0"/>
          </a:avLst>
        </a:prstGeom>
      </dgm:spPr>
    </dgm:pt>
    <dgm:pt modelId="{7EB81D3F-7ADB-43E6-8761-C7241412916C}" type="pres">
      <dgm:prSet presAssocID="{75904B3C-EF61-4BD7-B91A-13F856FA27C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uro"/>
        </a:ext>
      </dgm:extLst>
    </dgm:pt>
    <dgm:pt modelId="{3F65BC6A-B9C4-463C-819A-6D2401BB0944}" type="pres">
      <dgm:prSet presAssocID="{75904B3C-EF61-4BD7-B91A-13F856FA27C8}" presName="spaceRect" presStyleCnt="0"/>
      <dgm:spPr/>
    </dgm:pt>
    <dgm:pt modelId="{60AD960D-D681-4CA3-9CC7-E8D327A68640}" type="pres">
      <dgm:prSet presAssocID="{75904B3C-EF61-4BD7-B91A-13F856FA27C8}" presName="textRect" presStyleLbl="revTx" presStyleIdx="1" presStyleCnt="4">
        <dgm:presLayoutVars>
          <dgm:chMax val="1"/>
          <dgm:chPref val="1"/>
        </dgm:presLayoutVars>
      </dgm:prSet>
      <dgm:spPr/>
    </dgm:pt>
    <dgm:pt modelId="{8C6F55B5-563D-4F35-8B07-B7EB2D310C99}" type="pres">
      <dgm:prSet presAssocID="{E04B8F51-43BE-47BD-8CF9-91950F991888}" presName="sibTrans" presStyleCnt="0"/>
      <dgm:spPr/>
    </dgm:pt>
    <dgm:pt modelId="{9E378CA4-3814-409E-8FA3-925ACC431C85}" type="pres">
      <dgm:prSet presAssocID="{33220C21-751A-4CFA-B93A-72A763362EA3}" presName="compNode" presStyleCnt="0"/>
      <dgm:spPr/>
    </dgm:pt>
    <dgm:pt modelId="{B58B015E-8AFE-435D-838E-6939DE323B78}" type="pres">
      <dgm:prSet presAssocID="{33220C21-751A-4CFA-B93A-72A763362EA3}" presName="iconBgRect" presStyleLbl="bgShp" presStyleIdx="2" presStyleCnt="4"/>
      <dgm:spPr>
        <a:prstGeom prst="round2DiagRect">
          <a:avLst>
            <a:gd name="adj1" fmla="val 29727"/>
            <a:gd name="adj2" fmla="val 0"/>
          </a:avLst>
        </a:prstGeom>
      </dgm:spPr>
    </dgm:pt>
    <dgm:pt modelId="{05D816BC-46F3-42A6-92E3-6714ECE1B974}" type="pres">
      <dgm:prSet presAssocID="{33220C21-751A-4CFA-B93A-72A763362EA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E7BE8310-1EBE-43CC-BF45-F044B48B6682}" type="pres">
      <dgm:prSet presAssocID="{33220C21-751A-4CFA-B93A-72A763362EA3}" presName="spaceRect" presStyleCnt="0"/>
      <dgm:spPr/>
    </dgm:pt>
    <dgm:pt modelId="{412B7AC1-D534-435F-977F-0DE43C823B0F}" type="pres">
      <dgm:prSet presAssocID="{33220C21-751A-4CFA-B93A-72A763362EA3}" presName="textRect" presStyleLbl="revTx" presStyleIdx="2" presStyleCnt="4">
        <dgm:presLayoutVars>
          <dgm:chMax val="1"/>
          <dgm:chPref val="1"/>
        </dgm:presLayoutVars>
      </dgm:prSet>
      <dgm:spPr/>
    </dgm:pt>
    <dgm:pt modelId="{BED0B79B-69E0-4306-9AFF-3A165354EB10}" type="pres">
      <dgm:prSet presAssocID="{220D3BC9-974C-49C4-A442-FA97DE2EC44A}" presName="sibTrans" presStyleCnt="0"/>
      <dgm:spPr/>
    </dgm:pt>
    <dgm:pt modelId="{EF5AF0EC-29EA-49C4-AD9B-FDC90151D781}" type="pres">
      <dgm:prSet presAssocID="{3FE815B7-CA16-4905-B6B5-0A96FD3DF1E3}" presName="compNode" presStyleCnt="0"/>
      <dgm:spPr/>
    </dgm:pt>
    <dgm:pt modelId="{7EA1B9B8-845A-4B39-A423-A307584AF775}" type="pres">
      <dgm:prSet presAssocID="{3FE815B7-CA16-4905-B6B5-0A96FD3DF1E3}" presName="iconBgRect" presStyleLbl="bgShp" presStyleIdx="3" presStyleCnt="4"/>
      <dgm:spPr>
        <a:prstGeom prst="round2DiagRect">
          <a:avLst>
            <a:gd name="adj1" fmla="val 29727"/>
            <a:gd name="adj2" fmla="val 0"/>
          </a:avLst>
        </a:prstGeom>
      </dgm:spPr>
    </dgm:pt>
    <dgm:pt modelId="{243B4D6F-084A-4367-A7C5-E3C7524AB578}" type="pres">
      <dgm:prSet presAssocID="{3FE815B7-CA16-4905-B6B5-0A96FD3DF1E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iggy Bank"/>
        </a:ext>
      </dgm:extLst>
    </dgm:pt>
    <dgm:pt modelId="{2C0DC7F7-6FBF-4753-BA98-BD94A9749229}" type="pres">
      <dgm:prSet presAssocID="{3FE815B7-CA16-4905-B6B5-0A96FD3DF1E3}" presName="spaceRect" presStyleCnt="0"/>
      <dgm:spPr/>
    </dgm:pt>
    <dgm:pt modelId="{A85981F1-C511-4045-B5EA-BFA40E7490C7}" type="pres">
      <dgm:prSet presAssocID="{3FE815B7-CA16-4905-B6B5-0A96FD3DF1E3}" presName="textRect" presStyleLbl="revTx" presStyleIdx="3" presStyleCnt="4">
        <dgm:presLayoutVars>
          <dgm:chMax val="1"/>
          <dgm:chPref val="1"/>
        </dgm:presLayoutVars>
      </dgm:prSet>
      <dgm:spPr/>
    </dgm:pt>
  </dgm:ptLst>
  <dgm:cxnLst>
    <dgm:cxn modelId="{48E70212-384F-42DC-AEF1-A8F8B2367A76}" srcId="{FCC532F8-D1A7-4CBF-B4D7-8A394C5B8B6A}" destId="{75904B3C-EF61-4BD7-B91A-13F856FA27C8}" srcOrd="1" destOrd="0" parTransId="{23ABFF7D-52F4-4C61-83A4-2FC2954F0984}" sibTransId="{E04B8F51-43BE-47BD-8CF9-91950F991888}"/>
    <dgm:cxn modelId="{73673935-52D9-4EAA-A613-B26183363C31}" type="presOf" srcId="{FCC532F8-D1A7-4CBF-B4D7-8A394C5B8B6A}" destId="{95978B16-FA9D-4CC5-A0DF-496BA6210BE9}" srcOrd="0" destOrd="0" presId="urn:microsoft.com/office/officeart/2018/5/layout/IconLeafLabelList"/>
    <dgm:cxn modelId="{344501BB-B16A-4E3D-BF88-F84D1E01C29B}" srcId="{FCC532F8-D1A7-4CBF-B4D7-8A394C5B8B6A}" destId="{3FE815B7-CA16-4905-B6B5-0A96FD3DF1E3}" srcOrd="3" destOrd="0" parTransId="{F18AC4FE-FF9D-475B-A83B-7C4B6B35470A}" sibTransId="{2E212F8D-B6E5-422A-9DF3-3A9F6E93778A}"/>
    <dgm:cxn modelId="{BA3F2CC1-0675-47DC-81BD-0B9D8568C31F}" type="presOf" srcId="{5BB2F512-680E-45AF-B47D-61479AAC9C53}" destId="{690CB43E-FC46-4865-8355-574415B86C53}" srcOrd="0" destOrd="0" presId="urn:microsoft.com/office/officeart/2018/5/layout/IconLeafLabelList"/>
    <dgm:cxn modelId="{0D3CDCCA-BA60-487A-91EC-22975FD34731}" type="presOf" srcId="{3FE815B7-CA16-4905-B6B5-0A96FD3DF1E3}" destId="{A85981F1-C511-4045-B5EA-BFA40E7490C7}" srcOrd="0" destOrd="0" presId="urn:microsoft.com/office/officeart/2018/5/layout/IconLeafLabelList"/>
    <dgm:cxn modelId="{22E14FD9-2302-48B1-8F0D-4DEC23065919}" srcId="{FCC532F8-D1A7-4CBF-B4D7-8A394C5B8B6A}" destId="{33220C21-751A-4CFA-B93A-72A763362EA3}" srcOrd="2" destOrd="0" parTransId="{DD679641-93EF-4D12-8BB1-974A52B3B97A}" sibTransId="{220D3BC9-974C-49C4-A442-FA97DE2EC44A}"/>
    <dgm:cxn modelId="{82A2ECF7-2E06-4467-AA8A-AE3C8459EB13}" type="presOf" srcId="{75904B3C-EF61-4BD7-B91A-13F856FA27C8}" destId="{60AD960D-D681-4CA3-9CC7-E8D327A68640}" srcOrd="0" destOrd="0" presId="urn:microsoft.com/office/officeart/2018/5/layout/IconLeafLabelList"/>
    <dgm:cxn modelId="{D43880F8-F959-46CB-BCB7-06823C80F219}" srcId="{FCC532F8-D1A7-4CBF-B4D7-8A394C5B8B6A}" destId="{5BB2F512-680E-45AF-B47D-61479AAC9C53}" srcOrd="0" destOrd="0" parTransId="{9531B5CF-457D-4DFE-BDA7-B9FFBDEFDD76}" sibTransId="{B37CA7D0-D04F-4683-8B49-F7E82131DEDA}"/>
    <dgm:cxn modelId="{0C9FE4FE-0B85-4E60-8FC1-8EF913442594}" type="presOf" srcId="{33220C21-751A-4CFA-B93A-72A763362EA3}" destId="{412B7AC1-D534-435F-977F-0DE43C823B0F}" srcOrd="0" destOrd="0" presId="urn:microsoft.com/office/officeart/2018/5/layout/IconLeafLabelList"/>
    <dgm:cxn modelId="{BE8FD54B-8685-42E3-9DDA-3AE1EB3D4EBF}" type="presParOf" srcId="{95978B16-FA9D-4CC5-A0DF-496BA6210BE9}" destId="{2B2D8059-6CE5-437F-AF74-AE7CEA7BCE20}" srcOrd="0" destOrd="0" presId="urn:microsoft.com/office/officeart/2018/5/layout/IconLeafLabelList"/>
    <dgm:cxn modelId="{3F5D2183-9A4C-41BF-894C-1280FB076F93}" type="presParOf" srcId="{2B2D8059-6CE5-437F-AF74-AE7CEA7BCE20}" destId="{E41146CD-3569-42AF-A52B-136C87927B8E}" srcOrd="0" destOrd="0" presId="urn:microsoft.com/office/officeart/2018/5/layout/IconLeafLabelList"/>
    <dgm:cxn modelId="{91150916-4171-4A1C-ABF5-6A40EA659947}" type="presParOf" srcId="{2B2D8059-6CE5-437F-AF74-AE7CEA7BCE20}" destId="{6A78FFF8-FC5A-4D5B-ABBF-BBD789F52B2C}" srcOrd="1" destOrd="0" presId="urn:microsoft.com/office/officeart/2018/5/layout/IconLeafLabelList"/>
    <dgm:cxn modelId="{3833D58F-2D3B-4949-8F75-8E6FC41C865F}" type="presParOf" srcId="{2B2D8059-6CE5-437F-AF74-AE7CEA7BCE20}" destId="{3EB178E0-3CB9-4820-AED4-8929BC143353}" srcOrd="2" destOrd="0" presId="urn:microsoft.com/office/officeart/2018/5/layout/IconLeafLabelList"/>
    <dgm:cxn modelId="{5E70AB0A-C160-4403-8BD1-10264AD9AC0B}" type="presParOf" srcId="{2B2D8059-6CE5-437F-AF74-AE7CEA7BCE20}" destId="{690CB43E-FC46-4865-8355-574415B86C53}" srcOrd="3" destOrd="0" presId="urn:microsoft.com/office/officeart/2018/5/layout/IconLeafLabelList"/>
    <dgm:cxn modelId="{A6C23E3B-1238-45C0-B82F-B8C59131B06D}" type="presParOf" srcId="{95978B16-FA9D-4CC5-A0DF-496BA6210BE9}" destId="{75637C26-0066-410F-AC3F-EA2ED0A7DE3E}" srcOrd="1" destOrd="0" presId="urn:microsoft.com/office/officeart/2018/5/layout/IconLeafLabelList"/>
    <dgm:cxn modelId="{D6ABBE04-51AF-4600-9180-39116E7DAF47}" type="presParOf" srcId="{95978B16-FA9D-4CC5-A0DF-496BA6210BE9}" destId="{86C35570-A6D4-46AD-8DE3-035CBF08155E}" srcOrd="2" destOrd="0" presId="urn:microsoft.com/office/officeart/2018/5/layout/IconLeafLabelList"/>
    <dgm:cxn modelId="{F7A26854-A476-400E-8DE0-091A5BE2E53A}" type="presParOf" srcId="{86C35570-A6D4-46AD-8DE3-035CBF08155E}" destId="{C42F73FB-4FF6-4DD5-A523-88F1A4C24896}" srcOrd="0" destOrd="0" presId="urn:microsoft.com/office/officeart/2018/5/layout/IconLeafLabelList"/>
    <dgm:cxn modelId="{07519D44-E4CB-4D7B-990B-7084EFB74275}" type="presParOf" srcId="{86C35570-A6D4-46AD-8DE3-035CBF08155E}" destId="{7EB81D3F-7ADB-43E6-8761-C7241412916C}" srcOrd="1" destOrd="0" presId="urn:microsoft.com/office/officeart/2018/5/layout/IconLeafLabelList"/>
    <dgm:cxn modelId="{65CDC680-070F-4737-AF9E-BEE069F5271C}" type="presParOf" srcId="{86C35570-A6D4-46AD-8DE3-035CBF08155E}" destId="{3F65BC6A-B9C4-463C-819A-6D2401BB0944}" srcOrd="2" destOrd="0" presId="urn:microsoft.com/office/officeart/2018/5/layout/IconLeafLabelList"/>
    <dgm:cxn modelId="{41FE2D3F-524B-4D08-9DBC-927B20331204}" type="presParOf" srcId="{86C35570-A6D4-46AD-8DE3-035CBF08155E}" destId="{60AD960D-D681-4CA3-9CC7-E8D327A68640}" srcOrd="3" destOrd="0" presId="urn:microsoft.com/office/officeart/2018/5/layout/IconLeafLabelList"/>
    <dgm:cxn modelId="{ED70D3D6-75FD-42AF-919C-0ED53590D709}" type="presParOf" srcId="{95978B16-FA9D-4CC5-A0DF-496BA6210BE9}" destId="{8C6F55B5-563D-4F35-8B07-B7EB2D310C99}" srcOrd="3" destOrd="0" presId="urn:microsoft.com/office/officeart/2018/5/layout/IconLeafLabelList"/>
    <dgm:cxn modelId="{D95BDD4B-92BA-43C0-B829-5836184550EF}" type="presParOf" srcId="{95978B16-FA9D-4CC5-A0DF-496BA6210BE9}" destId="{9E378CA4-3814-409E-8FA3-925ACC431C85}" srcOrd="4" destOrd="0" presId="urn:microsoft.com/office/officeart/2018/5/layout/IconLeafLabelList"/>
    <dgm:cxn modelId="{7059D038-040C-4007-80E2-13E26FB078CB}" type="presParOf" srcId="{9E378CA4-3814-409E-8FA3-925ACC431C85}" destId="{B58B015E-8AFE-435D-838E-6939DE323B78}" srcOrd="0" destOrd="0" presId="urn:microsoft.com/office/officeart/2018/5/layout/IconLeafLabelList"/>
    <dgm:cxn modelId="{56D150E8-D764-4EFA-8890-A8DFF61C77E2}" type="presParOf" srcId="{9E378CA4-3814-409E-8FA3-925ACC431C85}" destId="{05D816BC-46F3-42A6-92E3-6714ECE1B974}" srcOrd="1" destOrd="0" presId="urn:microsoft.com/office/officeart/2018/5/layout/IconLeafLabelList"/>
    <dgm:cxn modelId="{A0291482-DD59-438A-9397-CCFFA4DA8D5F}" type="presParOf" srcId="{9E378CA4-3814-409E-8FA3-925ACC431C85}" destId="{E7BE8310-1EBE-43CC-BF45-F044B48B6682}" srcOrd="2" destOrd="0" presId="urn:microsoft.com/office/officeart/2018/5/layout/IconLeafLabelList"/>
    <dgm:cxn modelId="{B52D78F6-E8B1-4217-A650-A9A45F70621A}" type="presParOf" srcId="{9E378CA4-3814-409E-8FA3-925ACC431C85}" destId="{412B7AC1-D534-435F-977F-0DE43C823B0F}" srcOrd="3" destOrd="0" presId="urn:microsoft.com/office/officeart/2018/5/layout/IconLeafLabelList"/>
    <dgm:cxn modelId="{6B37373F-D913-4219-8DB3-DCF425052AD8}" type="presParOf" srcId="{95978B16-FA9D-4CC5-A0DF-496BA6210BE9}" destId="{BED0B79B-69E0-4306-9AFF-3A165354EB10}" srcOrd="5" destOrd="0" presId="urn:microsoft.com/office/officeart/2018/5/layout/IconLeafLabelList"/>
    <dgm:cxn modelId="{434101BA-041E-4DA1-A83A-DB64B58C05E8}" type="presParOf" srcId="{95978B16-FA9D-4CC5-A0DF-496BA6210BE9}" destId="{EF5AF0EC-29EA-49C4-AD9B-FDC90151D781}" srcOrd="6" destOrd="0" presId="urn:microsoft.com/office/officeart/2018/5/layout/IconLeafLabelList"/>
    <dgm:cxn modelId="{CF92FDAE-D259-4B00-9EF8-61794B09D0EF}" type="presParOf" srcId="{EF5AF0EC-29EA-49C4-AD9B-FDC90151D781}" destId="{7EA1B9B8-845A-4B39-A423-A307584AF775}" srcOrd="0" destOrd="0" presId="urn:microsoft.com/office/officeart/2018/5/layout/IconLeafLabelList"/>
    <dgm:cxn modelId="{722FA170-97D4-4FE3-A042-D7C32534EDA9}" type="presParOf" srcId="{EF5AF0EC-29EA-49C4-AD9B-FDC90151D781}" destId="{243B4D6F-084A-4367-A7C5-E3C7524AB578}" srcOrd="1" destOrd="0" presId="urn:microsoft.com/office/officeart/2018/5/layout/IconLeafLabelList"/>
    <dgm:cxn modelId="{31565F11-07A5-4893-80C3-278EA43AA6DD}" type="presParOf" srcId="{EF5AF0EC-29EA-49C4-AD9B-FDC90151D781}" destId="{2C0DC7F7-6FBF-4753-BA98-BD94A9749229}" srcOrd="2" destOrd="0" presId="urn:microsoft.com/office/officeart/2018/5/layout/IconLeafLabelList"/>
    <dgm:cxn modelId="{C6ADA5A5-8E8B-4992-84C2-840A134B29CC}" type="presParOf" srcId="{EF5AF0EC-29EA-49C4-AD9B-FDC90151D781}" destId="{A85981F1-C511-4045-B5EA-BFA40E7490C7}"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9802A5-8266-49A7-A3A3-F113E803B058}" type="doc">
      <dgm:prSet loTypeId="urn:microsoft.com/office/officeart/2005/8/layout/default" loCatId="list" qsTypeId="urn:microsoft.com/office/officeart/2005/8/quickstyle/simple1" qsCatId="simple" csTypeId="urn:microsoft.com/office/officeart/2018/5/colors/Iconchunking_neutralicon_colorful1" csCatId="colorful" phldr="1"/>
      <dgm:spPr/>
      <dgm:t>
        <a:bodyPr/>
        <a:lstStyle/>
        <a:p>
          <a:endParaRPr lang="en-US"/>
        </a:p>
      </dgm:t>
    </dgm:pt>
    <dgm:pt modelId="{09E6A228-9B9B-4691-AA93-91B1D8CCA8FD}">
      <dgm:prSet/>
      <dgm:spPr/>
      <dgm:t>
        <a:bodyPr/>
        <a:lstStyle/>
        <a:p>
          <a:pPr>
            <a:defRPr cap="all"/>
          </a:pPr>
          <a:r>
            <a:rPr lang="en-US"/>
            <a:t>Pros:</a:t>
          </a:r>
        </a:p>
      </dgm:t>
    </dgm:pt>
    <dgm:pt modelId="{5ACAB013-C145-4519-8849-AAA80378EA36}" type="parTrans" cxnId="{17ABD671-C691-40B8-BFE4-ABDF866F762C}">
      <dgm:prSet/>
      <dgm:spPr/>
      <dgm:t>
        <a:bodyPr/>
        <a:lstStyle/>
        <a:p>
          <a:endParaRPr lang="en-US"/>
        </a:p>
      </dgm:t>
    </dgm:pt>
    <dgm:pt modelId="{EA77A462-40BD-4154-8838-23B7BDE8EFAA}" type="sibTrans" cxnId="{17ABD671-C691-40B8-BFE4-ABDF866F762C}">
      <dgm:prSet/>
      <dgm:spPr/>
      <dgm:t>
        <a:bodyPr/>
        <a:lstStyle/>
        <a:p>
          <a:endParaRPr lang="en-US"/>
        </a:p>
      </dgm:t>
    </dgm:pt>
    <dgm:pt modelId="{30A21A01-DB07-484C-96A8-8AF898F9E393}">
      <dgm:prSet/>
      <dgm:spPr/>
      <dgm:t>
        <a:bodyPr/>
        <a:lstStyle/>
        <a:p>
          <a:pPr>
            <a:defRPr cap="all"/>
          </a:pPr>
          <a:r>
            <a:rPr lang="en-US"/>
            <a:t>• Flexible access to funds</a:t>
          </a:r>
        </a:p>
      </dgm:t>
    </dgm:pt>
    <dgm:pt modelId="{F08CB3DF-DB49-4721-9A76-8D4EFD1313E3}" type="parTrans" cxnId="{24B222C2-01E6-48AF-9B9C-53161CC63FA6}">
      <dgm:prSet/>
      <dgm:spPr/>
      <dgm:t>
        <a:bodyPr/>
        <a:lstStyle/>
        <a:p>
          <a:endParaRPr lang="en-US"/>
        </a:p>
      </dgm:t>
    </dgm:pt>
    <dgm:pt modelId="{F33F7E42-FF9D-410A-8F41-38BD7528DDBF}" type="sibTrans" cxnId="{24B222C2-01E6-48AF-9B9C-53161CC63FA6}">
      <dgm:prSet/>
      <dgm:spPr/>
      <dgm:t>
        <a:bodyPr/>
        <a:lstStyle/>
        <a:p>
          <a:endParaRPr lang="en-US"/>
        </a:p>
      </dgm:t>
    </dgm:pt>
    <dgm:pt modelId="{AD1228E1-E358-421C-81D3-495447FE6629}">
      <dgm:prSet/>
      <dgm:spPr/>
      <dgm:t>
        <a:bodyPr/>
        <a:lstStyle/>
        <a:p>
          <a:pPr>
            <a:defRPr cap="all"/>
          </a:pPr>
          <a:r>
            <a:rPr lang="en-US"/>
            <a:t>• Often lower interest rates</a:t>
          </a:r>
        </a:p>
      </dgm:t>
    </dgm:pt>
    <dgm:pt modelId="{C03FD426-8503-43CD-9B3F-F206EECEBF94}" type="parTrans" cxnId="{B780F498-14BC-49F3-95B7-6D78C9D8DF05}">
      <dgm:prSet/>
      <dgm:spPr/>
      <dgm:t>
        <a:bodyPr/>
        <a:lstStyle/>
        <a:p>
          <a:endParaRPr lang="en-US"/>
        </a:p>
      </dgm:t>
    </dgm:pt>
    <dgm:pt modelId="{599F913F-F805-454B-9096-BC13262EBDCA}" type="sibTrans" cxnId="{B780F498-14BC-49F3-95B7-6D78C9D8DF05}">
      <dgm:prSet/>
      <dgm:spPr/>
      <dgm:t>
        <a:bodyPr/>
        <a:lstStyle/>
        <a:p>
          <a:endParaRPr lang="en-US"/>
        </a:p>
      </dgm:t>
    </dgm:pt>
    <dgm:pt modelId="{3D496366-8F11-4FD3-B9ED-6648135DCC5D}">
      <dgm:prSet/>
      <dgm:spPr/>
      <dgm:t>
        <a:bodyPr/>
        <a:lstStyle/>
        <a:p>
          <a:pPr>
            <a:defRPr cap="all"/>
          </a:pPr>
          <a:r>
            <a:rPr lang="en-US"/>
            <a:t>Cons:</a:t>
          </a:r>
        </a:p>
      </dgm:t>
    </dgm:pt>
    <dgm:pt modelId="{5DABE328-36AC-4E9F-9DBB-D1E605A0FCBE}" type="parTrans" cxnId="{D31A6289-00FB-4BB3-866F-A54B75272A5D}">
      <dgm:prSet/>
      <dgm:spPr/>
      <dgm:t>
        <a:bodyPr/>
        <a:lstStyle/>
        <a:p>
          <a:endParaRPr lang="en-US"/>
        </a:p>
      </dgm:t>
    </dgm:pt>
    <dgm:pt modelId="{5965203C-194C-49AA-AF5D-1F9F8EBF0436}" type="sibTrans" cxnId="{D31A6289-00FB-4BB3-866F-A54B75272A5D}">
      <dgm:prSet/>
      <dgm:spPr/>
      <dgm:t>
        <a:bodyPr/>
        <a:lstStyle/>
        <a:p>
          <a:endParaRPr lang="en-US"/>
        </a:p>
      </dgm:t>
    </dgm:pt>
    <dgm:pt modelId="{EA3C6471-7F34-4BCF-A1BD-3F1B905F5388}">
      <dgm:prSet/>
      <dgm:spPr/>
      <dgm:t>
        <a:bodyPr/>
        <a:lstStyle/>
        <a:p>
          <a:pPr>
            <a:defRPr cap="all"/>
          </a:pPr>
          <a:r>
            <a:rPr lang="en-US"/>
            <a:t>• Variable rates</a:t>
          </a:r>
        </a:p>
      </dgm:t>
    </dgm:pt>
    <dgm:pt modelId="{954FAEFE-7A11-4761-8572-D107697D4540}" type="parTrans" cxnId="{F9CE244B-4B78-45CE-A8D0-80B45C31AC76}">
      <dgm:prSet/>
      <dgm:spPr/>
      <dgm:t>
        <a:bodyPr/>
        <a:lstStyle/>
        <a:p>
          <a:endParaRPr lang="en-US"/>
        </a:p>
      </dgm:t>
    </dgm:pt>
    <dgm:pt modelId="{29B94163-6C9F-4A82-A9CA-A892BC03AD77}" type="sibTrans" cxnId="{F9CE244B-4B78-45CE-A8D0-80B45C31AC76}">
      <dgm:prSet/>
      <dgm:spPr/>
      <dgm:t>
        <a:bodyPr/>
        <a:lstStyle/>
        <a:p>
          <a:endParaRPr lang="en-US"/>
        </a:p>
      </dgm:t>
    </dgm:pt>
    <dgm:pt modelId="{4B354FC3-239E-4D36-BD52-07671EF099F2}">
      <dgm:prSet/>
      <dgm:spPr/>
      <dgm:t>
        <a:bodyPr/>
        <a:lstStyle/>
        <a:p>
          <a:pPr>
            <a:defRPr cap="all"/>
          </a:pPr>
          <a:r>
            <a:rPr lang="en-US"/>
            <a:t>• Your home is collateral</a:t>
          </a:r>
        </a:p>
      </dgm:t>
    </dgm:pt>
    <dgm:pt modelId="{F32065E5-E3D4-4021-9E88-E4CC54F4932D}" type="parTrans" cxnId="{F09ACD75-01B2-4AA2-BCAD-1C492D3A0036}">
      <dgm:prSet/>
      <dgm:spPr/>
      <dgm:t>
        <a:bodyPr/>
        <a:lstStyle/>
        <a:p>
          <a:endParaRPr lang="en-US"/>
        </a:p>
      </dgm:t>
    </dgm:pt>
    <dgm:pt modelId="{5D1CC25A-A5C8-4715-8AB6-086678F1B00D}" type="sibTrans" cxnId="{F09ACD75-01B2-4AA2-BCAD-1C492D3A0036}">
      <dgm:prSet/>
      <dgm:spPr/>
      <dgm:t>
        <a:bodyPr/>
        <a:lstStyle/>
        <a:p>
          <a:endParaRPr lang="en-US"/>
        </a:p>
      </dgm:t>
    </dgm:pt>
    <dgm:pt modelId="{5014A4C9-C741-4E38-86F8-5FF436E6F7B7}" type="pres">
      <dgm:prSet presAssocID="{189802A5-8266-49A7-A3A3-F113E803B058}" presName="diagram" presStyleCnt="0">
        <dgm:presLayoutVars>
          <dgm:dir/>
          <dgm:resizeHandles val="exact"/>
        </dgm:presLayoutVars>
      </dgm:prSet>
      <dgm:spPr/>
    </dgm:pt>
    <dgm:pt modelId="{C7E5D8FD-5A4D-4474-ABC6-4D040199AED0}" type="pres">
      <dgm:prSet presAssocID="{09E6A228-9B9B-4691-AA93-91B1D8CCA8FD}" presName="node" presStyleLbl="node1" presStyleIdx="0" presStyleCnt="6">
        <dgm:presLayoutVars>
          <dgm:bulletEnabled val="1"/>
        </dgm:presLayoutVars>
      </dgm:prSet>
      <dgm:spPr/>
    </dgm:pt>
    <dgm:pt modelId="{DA72D706-C1B9-4C17-9C95-49035210C7EE}" type="pres">
      <dgm:prSet presAssocID="{EA77A462-40BD-4154-8838-23B7BDE8EFAA}" presName="sibTrans" presStyleCnt="0"/>
      <dgm:spPr/>
    </dgm:pt>
    <dgm:pt modelId="{84093EE3-C2A2-4821-BF7F-00112EEB4447}" type="pres">
      <dgm:prSet presAssocID="{30A21A01-DB07-484C-96A8-8AF898F9E393}" presName="node" presStyleLbl="node1" presStyleIdx="1" presStyleCnt="6">
        <dgm:presLayoutVars>
          <dgm:bulletEnabled val="1"/>
        </dgm:presLayoutVars>
      </dgm:prSet>
      <dgm:spPr/>
    </dgm:pt>
    <dgm:pt modelId="{3B6B5660-B06D-487D-9411-99AEEF3CA364}" type="pres">
      <dgm:prSet presAssocID="{F33F7E42-FF9D-410A-8F41-38BD7528DDBF}" presName="sibTrans" presStyleCnt="0"/>
      <dgm:spPr/>
    </dgm:pt>
    <dgm:pt modelId="{9600725D-9691-49D2-B40D-8F8E338D9C56}" type="pres">
      <dgm:prSet presAssocID="{AD1228E1-E358-421C-81D3-495447FE6629}" presName="node" presStyleLbl="node1" presStyleIdx="2" presStyleCnt="6">
        <dgm:presLayoutVars>
          <dgm:bulletEnabled val="1"/>
        </dgm:presLayoutVars>
      </dgm:prSet>
      <dgm:spPr/>
    </dgm:pt>
    <dgm:pt modelId="{488D9193-A522-44F5-B07B-AE82E97CCFCC}" type="pres">
      <dgm:prSet presAssocID="{599F913F-F805-454B-9096-BC13262EBDCA}" presName="sibTrans" presStyleCnt="0"/>
      <dgm:spPr/>
    </dgm:pt>
    <dgm:pt modelId="{F9770C23-9B70-4A1B-B7B8-516391324811}" type="pres">
      <dgm:prSet presAssocID="{3D496366-8F11-4FD3-B9ED-6648135DCC5D}" presName="node" presStyleLbl="node1" presStyleIdx="3" presStyleCnt="6">
        <dgm:presLayoutVars>
          <dgm:bulletEnabled val="1"/>
        </dgm:presLayoutVars>
      </dgm:prSet>
      <dgm:spPr/>
    </dgm:pt>
    <dgm:pt modelId="{63FA266B-8ED4-4D01-B6A8-801FFCE72375}" type="pres">
      <dgm:prSet presAssocID="{5965203C-194C-49AA-AF5D-1F9F8EBF0436}" presName="sibTrans" presStyleCnt="0"/>
      <dgm:spPr/>
    </dgm:pt>
    <dgm:pt modelId="{FF9E3F80-0875-4C32-B785-19CE82D02DAA}" type="pres">
      <dgm:prSet presAssocID="{EA3C6471-7F34-4BCF-A1BD-3F1B905F5388}" presName="node" presStyleLbl="node1" presStyleIdx="4" presStyleCnt="6">
        <dgm:presLayoutVars>
          <dgm:bulletEnabled val="1"/>
        </dgm:presLayoutVars>
      </dgm:prSet>
      <dgm:spPr/>
    </dgm:pt>
    <dgm:pt modelId="{5004C493-E7CF-4E52-8181-C1FB01E8A8B3}" type="pres">
      <dgm:prSet presAssocID="{29B94163-6C9F-4A82-A9CA-A892BC03AD77}" presName="sibTrans" presStyleCnt="0"/>
      <dgm:spPr/>
    </dgm:pt>
    <dgm:pt modelId="{F4F5C9E1-DAB1-4489-8E8C-9B9DD7C3767E}" type="pres">
      <dgm:prSet presAssocID="{4B354FC3-239E-4D36-BD52-07671EF099F2}" presName="node" presStyleLbl="node1" presStyleIdx="5" presStyleCnt="6">
        <dgm:presLayoutVars>
          <dgm:bulletEnabled val="1"/>
        </dgm:presLayoutVars>
      </dgm:prSet>
      <dgm:spPr/>
    </dgm:pt>
  </dgm:ptLst>
  <dgm:cxnLst>
    <dgm:cxn modelId="{66A8DB37-2A45-4A8E-8604-AB7A95F0D5E5}" type="presOf" srcId="{AD1228E1-E358-421C-81D3-495447FE6629}" destId="{9600725D-9691-49D2-B40D-8F8E338D9C56}" srcOrd="0" destOrd="0" presId="urn:microsoft.com/office/officeart/2005/8/layout/default"/>
    <dgm:cxn modelId="{F9CE244B-4B78-45CE-A8D0-80B45C31AC76}" srcId="{189802A5-8266-49A7-A3A3-F113E803B058}" destId="{EA3C6471-7F34-4BCF-A1BD-3F1B905F5388}" srcOrd="4" destOrd="0" parTransId="{954FAEFE-7A11-4761-8572-D107697D4540}" sibTransId="{29B94163-6C9F-4A82-A9CA-A892BC03AD77}"/>
    <dgm:cxn modelId="{17ABD671-C691-40B8-BFE4-ABDF866F762C}" srcId="{189802A5-8266-49A7-A3A3-F113E803B058}" destId="{09E6A228-9B9B-4691-AA93-91B1D8CCA8FD}" srcOrd="0" destOrd="0" parTransId="{5ACAB013-C145-4519-8849-AAA80378EA36}" sibTransId="{EA77A462-40BD-4154-8838-23B7BDE8EFAA}"/>
    <dgm:cxn modelId="{F09ACD75-01B2-4AA2-BCAD-1C492D3A0036}" srcId="{189802A5-8266-49A7-A3A3-F113E803B058}" destId="{4B354FC3-239E-4D36-BD52-07671EF099F2}" srcOrd="5" destOrd="0" parTransId="{F32065E5-E3D4-4021-9E88-E4CC54F4932D}" sibTransId="{5D1CC25A-A5C8-4715-8AB6-086678F1B00D}"/>
    <dgm:cxn modelId="{D31A6289-00FB-4BB3-866F-A54B75272A5D}" srcId="{189802A5-8266-49A7-A3A3-F113E803B058}" destId="{3D496366-8F11-4FD3-B9ED-6648135DCC5D}" srcOrd="3" destOrd="0" parTransId="{5DABE328-36AC-4E9F-9DBB-D1E605A0FCBE}" sibTransId="{5965203C-194C-49AA-AF5D-1F9F8EBF0436}"/>
    <dgm:cxn modelId="{B780F498-14BC-49F3-95B7-6D78C9D8DF05}" srcId="{189802A5-8266-49A7-A3A3-F113E803B058}" destId="{AD1228E1-E358-421C-81D3-495447FE6629}" srcOrd="2" destOrd="0" parTransId="{C03FD426-8503-43CD-9B3F-F206EECEBF94}" sibTransId="{599F913F-F805-454B-9096-BC13262EBDCA}"/>
    <dgm:cxn modelId="{6B6664A9-D48C-423F-966F-05854158DD7F}" type="presOf" srcId="{3D496366-8F11-4FD3-B9ED-6648135DCC5D}" destId="{F9770C23-9B70-4A1B-B7B8-516391324811}" srcOrd="0" destOrd="0" presId="urn:microsoft.com/office/officeart/2005/8/layout/default"/>
    <dgm:cxn modelId="{8D94B3AC-92F4-4A74-BB12-015B27954DF2}" type="presOf" srcId="{EA3C6471-7F34-4BCF-A1BD-3F1B905F5388}" destId="{FF9E3F80-0875-4C32-B785-19CE82D02DAA}" srcOrd="0" destOrd="0" presId="urn:microsoft.com/office/officeart/2005/8/layout/default"/>
    <dgm:cxn modelId="{7CD3ACB5-E2B4-444C-A241-D5087B2B16EF}" type="presOf" srcId="{189802A5-8266-49A7-A3A3-F113E803B058}" destId="{5014A4C9-C741-4E38-86F8-5FF436E6F7B7}" srcOrd="0" destOrd="0" presId="urn:microsoft.com/office/officeart/2005/8/layout/default"/>
    <dgm:cxn modelId="{24B222C2-01E6-48AF-9B9C-53161CC63FA6}" srcId="{189802A5-8266-49A7-A3A3-F113E803B058}" destId="{30A21A01-DB07-484C-96A8-8AF898F9E393}" srcOrd="1" destOrd="0" parTransId="{F08CB3DF-DB49-4721-9A76-8D4EFD1313E3}" sibTransId="{F33F7E42-FF9D-410A-8F41-38BD7528DDBF}"/>
    <dgm:cxn modelId="{7CD9F1CC-DFD2-4181-A48E-D91D42999E1C}" type="presOf" srcId="{30A21A01-DB07-484C-96A8-8AF898F9E393}" destId="{84093EE3-C2A2-4821-BF7F-00112EEB4447}" srcOrd="0" destOrd="0" presId="urn:microsoft.com/office/officeart/2005/8/layout/default"/>
    <dgm:cxn modelId="{CA192EDB-AC91-485B-87A8-CB91FE7FC1D3}" type="presOf" srcId="{09E6A228-9B9B-4691-AA93-91B1D8CCA8FD}" destId="{C7E5D8FD-5A4D-4474-ABC6-4D040199AED0}" srcOrd="0" destOrd="0" presId="urn:microsoft.com/office/officeart/2005/8/layout/default"/>
    <dgm:cxn modelId="{0880DDF0-FF8D-4B1C-9FB0-971710C752FE}" type="presOf" srcId="{4B354FC3-239E-4D36-BD52-07671EF099F2}" destId="{F4F5C9E1-DAB1-4489-8E8C-9B9DD7C3767E}" srcOrd="0" destOrd="0" presId="urn:microsoft.com/office/officeart/2005/8/layout/default"/>
    <dgm:cxn modelId="{5951E97A-410D-47CB-99A5-E7EDD3308A4F}" type="presParOf" srcId="{5014A4C9-C741-4E38-86F8-5FF436E6F7B7}" destId="{C7E5D8FD-5A4D-4474-ABC6-4D040199AED0}" srcOrd="0" destOrd="0" presId="urn:microsoft.com/office/officeart/2005/8/layout/default"/>
    <dgm:cxn modelId="{4D69F7B5-1637-4D15-8119-D923358B919E}" type="presParOf" srcId="{5014A4C9-C741-4E38-86F8-5FF436E6F7B7}" destId="{DA72D706-C1B9-4C17-9C95-49035210C7EE}" srcOrd="1" destOrd="0" presId="urn:microsoft.com/office/officeart/2005/8/layout/default"/>
    <dgm:cxn modelId="{2A48EB7B-7AE0-4668-AB53-792532E51408}" type="presParOf" srcId="{5014A4C9-C741-4E38-86F8-5FF436E6F7B7}" destId="{84093EE3-C2A2-4821-BF7F-00112EEB4447}" srcOrd="2" destOrd="0" presId="urn:microsoft.com/office/officeart/2005/8/layout/default"/>
    <dgm:cxn modelId="{BBA981A9-36F6-4F32-9B68-7FFD9C1664F9}" type="presParOf" srcId="{5014A4C9-C741-4E38-86F8-5FF436E6F7B7}" destId="{3B6B5660-B06D-487D-9411-99AEEF3CA364}" srcOrd="3" destOrd="0" presId="urn:microsoft.com/office/officeart/2005/8/layout/default"/>
    <dgm:cxn modelId="{2CB81A4B-69C3-44BE-B502-BF635061235A}" type="presParOf" srcId="{5014A4C9-C741-4E38-86F8-5FF436E6F7B7}" destId="{9600725D-9691-49D2-B40D-8F8E338D9C56}" srcOrd="4" destOrd="0" presId="urn:microsoft.com/office/officeart/2005/8/layout/default"/>
    <dgm:cxn modelId="{D6E82255-57B0-45F7-A35C-D5D7EFD06724}" type="presParOf" srcId="{5014A4C9-C741-4E38-86F8-5FF436E6F7B7}" destId="{488D9193-A522-44F5-B07B-AE82E97CCFCC}" srcOrd="5" destOrd="0" presId="urn:microsoft.com/office/officeart/2005/8/layout/default"/>
    <dgm:cxn modelId="{0A3E4D1C-C2E6-462F-A8DA-2ADAB2A40CA2}" type="presParOf" srcId="{5014A4C9-C741-4E38-86F8-5FF436E6F7B7}" destId="{F9770C23-9B70-4A1B-B7B8-516391324811}" srcOrd="6" destOrd="0" presId="urn:microsoft.com/office/officeart/2005/8/layout/default"/>
    <dgm:cxn modelId="{6CAB79AE-3552-47AD-9A2D-072392B6EFAE}" type="presParOf" srcId="{5014A4C9-C741-4E38-86F8-5FF436E6F7B7}" destId="{63FA266B-8ED4-4D01-B6A8-801FFCE72375}" srcOrd="7" destOrd="0" presId="urn:microsoft.com/office/officeart/2005/8/layout/default"/>
    <dgm:cxn modelId="{7E6D2204-0592-4DEE-81CB-AB45CE037EFA}" type="presParOf" srcId="{5014A4C9-C741-4E38-86F8-5FF436E6F7B7}" destId="{FF9E3F80-0875-4C32-B785-19CE82D02DAA}" srcOrd="8" destOrd="0" presId="urn:microsoft.com/office/officeart/2005/8/layout/default"/>
    <dgm:cxn modelId="{76CFFCD9-A46C-490A-B16C-9085915A48AD}" type="presParOf" srcId="{5014A4C9-C741-4E38-86F8-5FF436E6F7B7}" destId="{5004C493-E7CF-4E52-8181-C1FB01E8A8B3}" srcOrd="9" destOrd="0" presId="urn:microsoft.com/office/officeart/2005/8/layout/default"/>
    <dgm:cxn modelId="{5BA76B63-06FF-41BD-B3D6-864E1D333034}" type="presParOf" srcId="{5014A4C9-C741-4E38-86F8-5FF436E6F7B7}" destId="{F4F5C9E1-DAB1-4489-8E8C-9B9DD7C3767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29F3C0-677B-4C25-A40F-D4DCFCA4B25D}"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BAD9BE9A-22F4-4DDA-BB1E-E2054F579FEC}">
      <dgm:prSet/>
      <dgm:spPr/>
      <dgm:t>
        <a:bodyPr/>
        <a:lstStyle/>
        <a:p>
          <a:r>
            <a:rPr lang="en-US"/>
            <a:t>• Fixed-term installment loan</a:t>
          </a:r>
        </a:p>
      </dgm:t>
    </dgm:pt>
    <dgm:pt modelId="{18775513-3E9A-4196-B597-7E3095FF9B50}" type="parTrans" cxnId="{D50AD0E1-CB15-4D6C-B634-C01D93285D0D}">
      <dgm:prSet/>
      <dgm:spPr/>
      <dgm:t>
        <a:bodyPr/>
        <a:lstStyle/>
        <a:p>
          <a:endParaRPr lang="en-US"/>
        </a:p>
      </dgm:t>
    </dgm:pt>
    <dgm:pt modelId="{13B8CC4B-C7B8-4758-8C49-7326FD7162BF}" type="sibTrans" cxnId="{D50AD0E1-CB15-4D6C-B634-C01D93285D0D}">
      <dgm:prSet/>
      <dgm:spPr/>
      <dgm:t>
        <a:bodyPr/>
        <a:lstStyle/>
        <a:p>
          <a:endParaRPr lang="en-US"/>
        </a:p>
      </dgm:t>
    </dgm:pt>
    <dgm:pt modelId="{659FA87A-9604-4A39-92CC-5ACCFA915FEB}">
      <dgm:prSet/>
      <dgm:spPr/>
      <dgm:t>
        <a:bodyPr/>
        <a:lstStyle/>
        <a:p>
          <a:r>
            <a:rPr lang="en-US"/>
            <a:t>• Lump sum paid upfront</a:t>
          </a:r>
        </a:p>
      </dgm:t>
    </dgm:pt>
    <dgm:pt modelId="{F3AC28C1-A898-460F-B3D9-B183D6F0221A}" type="parTrans" cxnId="{94DB2E35-7D3C-41DE-9891-19396B3297F0}">
      <dgm:prSet/>
      <dgm:spPr/>
      <dgm:t>
        <a:bodyPr/>
        <a:lstStyle/>
        <a:p>
          <a:endParaRPr lang="en-US"/>
        </a:p>
      </dgm:t>
    </dgm:pt>
    <dgm:pt modelId="{76A79583-B956-4137-BB06-0608B3CDC224}" type="sibTrans" cxnId="{94DB2E35-7D3C-41DE-9891-19396B3297F0}">
      <dgm:prSet/>
      <dgm:spPr/>
      <dgm:t>
        <a:bodyPr/>
        <a:lstStyle/>
        <a:p>
          <a:endParaRPr lang="en-US"/>
        </a:p>
      </dgm:t>
    </dgm:pt>
    <dgm:pt modelId="{39B716C3-9F42-4DD4-B61B-4EE12D0CBBC3}">
      <dgm:prSet/>
      <dgm:spPr/>
      <dgm:t>
        <a:bodyPr/>
        <a:lstStyle/>
        <a:p>
          <a:r>
            <a:rPr lang="en-US"/>
            <a:t>• Fixed interest rate</a:t>
          </a:r>
        </a:p>
      </dgm:t>
    </dgm:pt>
    <dgm:pt modelId="{4EABBE5E-866E-4F1D-8A86-76BFD5407A48}" type="parTrans" cxnId="{0B95C17B-5253-4B1B-8EE8-DB70537F9C09}">
      <dgm:prSet/>
      <dgm:spPr/>
      <dgm:t>
        <a:bodyPr/>
        <a:lstStyle/>
        <a:p>
          <a:endParaRPr lang="en-US"/>
        </a:p>
      </dgm:t>
    </dgm:pt>
    <dgm:pt modelId="{9B4C6D06-0BB5-4F58-910B-A8F0D992629B}" type="sibTrans" cxnId="{0B95C17B-5253-4B1B-8EE8-DB70537F9C09}">
      <dgm:prSet/>
      <dgm:spPr/>
      <dgm:t>
        <a:bodyPr/>
        <a:lstStyle/>
        <a:p>
          <a:endParaRPr lang="en-US"/>
        </a:p>
      </dgm:t>
    </dgm:pt>
    <dgm:pt modelId="{F4B6ADC7-93DB-4BA2-B402-2EF2740C0D15}">
      <dgm:prSet/>
      <dgm:spPr/>
      <dgm:t>
        <a:bodyPr/>
        <a:lstStyle/>
        <a:p>
          <a:r>
            <a:rPr lang="en-US"/>
            <a:t>• Often unsecured</a:t>
          </a:r>
        </a:p>
      </dgm:t>
    </dgm:pt>
    <dgm:pt modelId="{F0CB9A97-C0F9-476F-BD27-D40369ED28B8}" type="parTrans" cxnId="{A36F10D9-2A93-4568-B63A-21ED073A6B5E}">
      <dgm:prSet/>
      <dgm:spPr/>
      <dgm:t>
        <a:bodyPr/>
        <a:lstStyle/>
        <a:p>
          <a:endParaRPr lang="en-US"/>
        </a:p>
      </dgm:t>
    </dgm:pt>
    <dgm:pt modelId="{88983349-BE21-4D2D-AB85-D7826A3194E6}" type="sibTrans" cxnId="{A36F10D9-2A93-4568-B63A-21ED073A6B5E}">
      <dgm:prSet/>
      <dgm:spPr/>
      <dgm:t>
        <a:bodyPr/>
        <a:lstStyle/>
        <a:p>
          <a:endParaRPr lang="en-US"/>
        </a:p>
      </dgm:t>
    </dgm:pt>
    <dgm:pt modelId="{6E0C88B4-C6B1-4FF1-8A1F-17F6D90462AA}" type="pres">
      <dgm:prSet presAssocID="{4229F3C0-677B-4C25-A40F-D4DCFCA4B25D}" presName="linear" presStyleCnt="0">
        <dgm:presLayoutVars>
          <dgm:animLvl val="lvl"/>
          <dgm:resizeHandles val="exact"/>
        </dgm:presLayoutVars>
      </dgm:prSet>
      <dgm:spPr/>
    </dgm:pt>
    <dgm:pt modelId="{9FB2A339-678F-432E-85A1-C03EE7B028BF}" type="pres">
      <dgm:prSet presAssocID="{BAD9BE9A-22F4-4DDA-BB1E-E2054F579FEC}" presName="parentText" presStyleLbl="node1" presStyleIdx="0" presStyleCnt="4">
        <dgm:presLayoutVars>
          <dgm:chMax val="0"/>
          <dgm:bulletEnabled val="1"/>
        </dgm:presLayoutVars>
      </dgm:prSet>
      <dgm:spPr/>
    </dgm:pt>
    <dgm:pt modelId="{E876AA9D-A4EE-4639-92E0-00DF66A644EC}" type="pres">
      <dgm:prSet presAssocID="{13B8CC4B-C7B8-4758-8C49-7326FD7162BF}" presName="spacer" presStyleCnt="0"/>
      <dgm:spPr/>
    </dgm:pt>
    <dgm:pt modelId="{7C2E4200-3C2A-49ED-9F4E-89F8FEC58750}" type="pres">
      <dgm:prSet presAssocID="{659FA87A-9604-4A39-92CC-5ACCFA915FEB}" presName="parentText" presStyleLbl="node1" presStyleIdx="1" presStyleCnt="4">
        <dgm:presLayoutVars>
          <dgm:chMax val="0"/>
          <dgm:bulletEnabled val="1"/>
        </dgm:presLayoutVars>
      </dgm:prSet>
      <dgm:spPr/>
    </dgm:pt>
    <dgm:pt modelId="{A681B2D2-7220-4674-AB38-30AC9438140A}" type="pres">
      <dgm:prSet presAssocID="{76A79583-B956-4137-BB06-0608B3CDC224}" presName="spacer" presStyleCnt="0"/>
      <dgm:spPr/>
    </dgm:pt>
    <dgm:pt modelId="{BBB1DCE4-0B4A-4C15-B996-CABD093716AB}" type="pres">
      <dgm:prSet presAssocID="{39B716C3-9F42-4DD4-B61B-4EE12D0CBBC3}" presName="parentText" presStyleLbl="node1" presStyleIdx="2" presStyleCnt="4">
        <dgm:presLayoutVars>
          <dgm:chMax val="0"/>
          <dgm:bulletEnabled val="1"/>
        </dgm:presLayoutVars>
      </dgm:prSet>
      <dgm:spPr/>
    </dgm:pt>
    <dgm:pt modelId="{1D1AE097-8E22-4B1C-8F74-9EE734DD25FD}" type="pres">
      <dgm:prSet presAssocID="{9B4C6D06-0BB5-4F58-910B-A8F0D992629B}" presName="spacer" presStyleCnt="0"/>
      <dgm:spPr/>
    </dgm:pt>
    <dgm:pt modelId="{5938BBBC-96B4-4CD2-BE65-2E856669017E}" type="pres">
      <dgm:prSet presAssocID="{F4B6ADC7-93DB-4BA2-B402-2EF2740C0D15}" presName="parentText" presStyleLbl="node1" presStyleIdx="3" presStyleCnt="4">
        <dgm:presLayoutVars>
          <dgm:chMax val="0"/>
          <dgm:bulletEnabled val="1"/>
        </dgm:presLayoutVars>
      </dgm:prSet>
      <dgm:spPr/>
    </dgm:pt>
  </dgm:ptLst>
  <dgm:cxnLst>
    <dgm:cxn modelId="{67CF3501-8C82-4981-8107-E707E61645B7}" type="presOf" srcId="{F4B6ADC7-93DB-4BA2-B402-2EF2740C0D15}" destId="{5938BBBC-96B4-4CD2-BE65-2E856669017E}" srcOrd="0" destOrd="0" presId="urn:microsoft.com/office/officeart/2005/8/layout/vList2"/>
    <dgm:cxn modelId="{94DB2E35-7D3C-41DE-9891-19396B3297F0}" srcId="{4229F3C0-677B-4C25-A40F-D4DCFCA4B25D}" destId="{659FA87A-9604-4A39-92CC-5ACCFA915FEB}" srcOrd="1" destOrd="0" parTransId="{F3AC28C1-A898-460F-B3D9-B183D6F0221A}" sibTransId="{76A79583-B956-4137-BB06-0608B3CDC224}"/>
    <dgm:cxn modelId="{CA187074-5CBF-40A3-98F7-3C1692744FB6}" type="presOf" srcId="{659FA87A-9604-4A39-92CC-5ACCFA915FEB}" destId="{7C2E4200-3C2A-49ED-9F4E-89F8FEC58750}" srcOrd="0" destOrd="0" presId="urn:microsoft.com/office/officeart/2005/8/layout/vList2"/>
    <dgm:cxn modelId="{0B95C17B-5253-4B1B-8EE8-DB70537F9C09}" srcId="{4229F3C0-677B-4C25-A40F-D4DCFCA4B25D}" destId="{39B716C3-9F42-4DD4-B61B-4EE12D0CBBC3}" srcOrd="2" destOrd="0" parTransId="{4EABBE5E-866E-4F1D-8A86-76BFD5407A48}" sibTransId="{9B4C6D06-0BB5-4F58-910B-A8F0D992629B}"/>
    <dgm:cxn modelId="{FD2F548A-2EBA-4856-83A9-F7715B477E55}" type="presOf" srcId="{39B716C3-9F42-4DD4-B61B-4EE12D0CBBC3}" destId="{BBB1DCE4-0B4A-4C15-B996-CABD093716AB}" srcOrd="0" destOrd="0" presId="urn:microsoft.com/office/officeart/2005/8/layout/vList2"/>
    <dgm:cxn modelId="{E091B0B1-E6F0-4EF1-A2B1-7F136395C862}" type="presOf" srcId="{BAD9BE9A-22F4-4DDA-BB1E-E2054F579FEC}" destId="{9FB2A339-678F-432E-85A1-C03EE7B028BF}" srcOrd="0" destOrd="0" presId="urn:microsoft.com/office/officeart/2005/8/layout/vList2"/>
    <dgm:cxn modelId="{A36F10D9-2A93-4568-B63A-21ED073A6B5E}" srcId="{4229F3C0-677B-4C25-A40F-D4DCFCA4B25D}" destId="{F4B6ADC7-93DB-4BA2-B402-2EF2740C0D15}" srcOrd="3" destOrd="0" parTransId="{F0CB9A97-C0F9-476F-BD27-D40369ED28B8}" sibTransId="{88983349-BE21-4D2D-AB85-D7826A3194E6}"/>
    <dgm:cxn modelId="{D50AD0E1-CB15-4D6C-B634-C01D93285D0D}" srcId="{4229F3C0-677B-4C25-A40F-D4DCFCA4B25D}" destId="{BAD9BE9A-22F4-4DDA-BB1E-E2054F579FEC}" srcOrd="0" destOrd="0" parTransId="{18775513-3E9A-4196-B597-7E3095FF9B50}" sibTransId="{13B8CC4B-C7B8-4758-8C49-7326FD7162BF}"/>
    <dgm:cxn modelId="{D8AF96FB-A25D-4B16-A82F-A2D6CDAD011D}" type="presOf" srcId="{4229F3C0-677B-4C25-A40F-D4DCFCA4B25D}" destId="{6E0C88B4-C6B1-4FF1-8A1F-17F6D90462AA}" srcOrd="0" destOrd="0" presId="urn:microsoft.com/office/officeart/2005/8/layout/vList2"/>
    <dgm:cxn modelId="{AD884869-9956-42A8-8118-1B42A56C372B}" type="presParOf" srcId="{6E0C88B4-C6B1-4FF1-8A1F-17F6D90462AA}" destId="{9FB2A339-678F-432E-85A1-C03EE7B028BF}" srcOrd="0" destOrd="0" presId="urn:microsoft.com/office/officeart/2005/8/layout/vList2"/>
    <dgm:cxn modelId="{E3E113F7-306F-426E-9D31-93418201D32C}" type="presParOf" srcId="{6E0C88B4-C6B1-4FF1-8A1F-17F6D90462AA}" destId="{E876AA9D-A4EE-4639-92E0-00DF66A644EC}" srcOrd="1" destOrd="0" presId="urn:microsoft.com/office/officeart/2005/8/layout/vList2"/>
    <dgm:cxn modelId="{24BD524C-8B7B-4499-B206-1D8C2C224F76}" type="presParOf" srcId="{6E0C88B4-C6B1-4FF1-8A1F-17F6D90462AA}" destId="{7C2E4200-3C2A-49ED-9F4E-89F8FEC58750}" srcOrd="2" destOrd="0" presId="urn:microsoft.com/office/officeart/2005/8/layout/vList2"/>
    <dgm:cxn modelId="{0DF73B75-8742-40CE-8DC2-A75F4F0B37FC}" type="presParOf" srcId="{6E0C88B4-C6B1-4FF1-8A1F-17F6D90462AA}" destId="{A681B2D2-7220-4674-AB38-30AC9438140A}" srcOrd="3" destOrd="0" presId="urn:microsoft.com/office/officeart/2005/8/layout/vList2"/>
    <dgm:cxn modelId="{0CED85F9-D9B1-48C7-9DBD-5CA03660123D}" type="presParOf" srcId="{6E0C88B4-C6B1-4FF1-8A1F-17F6D90462AA}" destId="{BBB1DCE4-0B4A-4C15-B996-CABD093716AB}" srcOrd="4" destOrd="0" presId="urn:microsoft.com/office/officeart/2005/8/layout/vList2"/>
    <dgm:cxn modelId="{B7F4748F-35B9-4C37-A289-06FDD60FA7E3}" type="presParOf" srcId="{6E0C88B4-C6B1-4FF1-8A1F-17F6D90462AA}" destId="{1D1AE097-8E22-4B1C-8F74-9EE734DD25FD}" srcOrd="5" destOrd="0" presId="urn:microsoft.com/office/officeart/2005/8/layout/vList2"/>
    <dgm:cxn modelId="{B525C68D-6680-4878-AFF4-C5DAE0807991}" type="presParOf" srcId="{6E0C88B4-C6B1-4FF1-8A1F-17F6D90462AA}" destId="{5938BBBC-96B4-4CD2-BE65-2E856669017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8D57771-93C6-4C07-A827-3D7F4A807F1C}" type="doc">
      <dgm:prSet loTypeId="urn:microsoft.com/office/officeart/2008/layout/LinedList" loCatId="list" qsTypeId="urn:microsoft.com/office/officeart/2005/8/quickstyle/simple4" qsCatId="simple" csTypeId="urn:microsoft.com/office/officeart/2005/8/colors/colorful1" csCatId="colorful"/>
      <dgm:spPr/>
      <dgm:t>
        <a:bodyPr/>
        <a:lstStyle/>
        <a:p>
          <a:endParaRPr lang="en-US"/>
        </a:p>
      </dgm:t>
    </dgm:pt>
    <dgm:pt modelId="{4E39E0F4-1685-4259-BD54-D4F7BFFD4777}">
      <dgm:prSet/>
      <dgm:spPr/>
      <dgm:t>
        <a:bodyPr/>
        <a:lstStyle/>
        <a:p>
          <a:r>
            <a:rPr lang="en-US"/>
            <a:t>Pros:</a:t>
          </a:r>
        </a:p>
      </dgm:t>
    </dgm:pt>
    <dgm:pt modelId="{31D494BB-D5D4-4644-B9B8-808AB0CADE9B}" type="parTrans" cxnId="{7716C1EF-2348-468D-BDC1-280C368CD057}">
      <dgm:prSet/>
      <dgm:spPr/>
      <dgm:t>
        <a:bodyPr/>
        <a:lstStyle/>
        <a:p>
          <a:endParaRPr lang="en-US"/>
        </a:p>
      </dgm:t>
    </dgm:pt>
    <dgm:pt modelId="{A12FFFC6-9A13-46B2-A2A6-9A0491E77D86}" type="sibTrans" cxnId="{7716C1EF-2348-468D-BDC1-280C368CD057}">
      <dgm:prSet/>
      <dgm:spPr/>
      <dgm:t>
        <a:bodyPr/>
        <a:lstStyle/>
        <a:p>
          <a:endParaRPr lang="en-US"/>
        </a:p>
      </dgm:t>
    </dgm:pt>
    <dgm:pt modelId="{55E57164-C6A4-43D8-AA8A-E204F43C2F77}">
      <dgm:prSet/>
      <dgm:spPr/>
      <dgm:t>
        <a:bodyPr/>
        <a:lstStyle/>
        <a:p>
          <a:r>
            <a:rPr lang="en-US"/>
            <a:t>• Predictable payments</a:t>
          </a:r>
        </a:p>
      </dgm:t>
    </dgm:pt>
    <dgm:pt modelId="{3C85663F-8526-4AA6-8032-91900185BBC7}" type="parTrans" cxnId="{CAAF9FE8-C926-4AD3-8AAF-FA76B7F77F2F}">
      <dgm:prSet/>
      <dgm:spPr/>
      <dgm:t>
        <a:bodyPr/>
        <a:lstStyle/>
        <a:p>
          <a:endParaRPr lang="en-US"/>
        </a:p>
      </dgm:t>
    </dgm:pt>
    <dgm:pt modelId="{8344EF37-9BEE-4667-9D83-E2C6BEA2638C}" type="sibTrans" cxnId="{CAAF9FE8-C926-4AD3-8AAF-FA76B7F77F2F}">
      <dgm:prSet/>
      <dgm:spPr/>
      <dgm:t>
        <a:bodyPr/>
        <a:lstStyle/>
        <a:p>
          <a:endParaRPr lang="en-US"/>
        </a:p>
      </dgm:t>
    </dgm:pt>
    <dgm:pt modelId="{68D29919-825E-4C96-8D87-6AC2D20BFEAC}">
      <dgm:prSet/>
      <dgm:spPr/>
      <dgm:t>
        <a:bodyPr/>
        <a:lstStyle/>
        <a:p>
          <a:r>
            <a:rPr lang="en-US"/>
            <a:t>• No home equity required</a:t>
          </a:r>
        </a:p>
      </dgm:t>
    </dgm:pt>
    <dgm:pt modelId="{42250DAB-AD7A-49B9-9507-9F0A48432952}" type="parTrans" cxnId="{5364D671-BBE0-4790-A1AD-D18F75224578}">
      <dgm:prSet/>
      <dgm:spPr/>
      <dgm:t>
        <a:bodyPr/>
        <a:lstStyle/>
        <a:p>
          <a:endParaRPr lang="en-US"/>
        </a:p>
      </dgm:t>
    </dgm:pt>
    <dgm:pt modelId="{2C513C03-776A-4F57-8C2D-0BA25CDCC092}" type="sibTrans" cxnId="{5364D671-BBE0-4790-A1AD-D18F75224578}">
      <dgm:prSet/>
      <dgm:spPr/>
      <dgm:t>
        <a:bodyPr/>
        <a:lstStyle/>
        <a:p>
          <a:endParaRPr lang="en-US"/>
        </a:p>
      </dgm:t>
    </dgm:pt>
    <dgm:pt modelId="{260779B7-8AD3-4309-8934-A71EEE53FE30}">
      <dgm:prSet/>
      <dgm:spPr/>
      <dgm:t>
        <a:bodyPr/>
        <a:lstStyle/>
        <a:p>
          <a:r>
            <a:rPr lang="en-US"/>
            <a:t>Cons:</a:t>
          </a:r>
        </a:p>
      </dgm:t>
    </dgm:pt>
    <dgm:pt modelId="{161353EE-E26A-4171-A702-94BC87FEBC56}" type="parTrans" cxnId="{82D85664-CD93-4F18-9596-194833A81942}">
      <dgm:prSet/>
      <dgm:spPr/>
      <dgm:t>
        <a:bodyPr/>
        <a:lstStyle/>
        <a:p>
          <a:endParaRPr lang="en-US"/>
        </a:p>
      </dgm:t>
    </dgm:pt>
    <dgm:pt modelId="{EFC567C2-B8FA-4734-8CDD-D22FA5B6929B}" type="sibTrans" cxnId="{82D85664-CD93-4F18-9596-194833A81942}">
      <dgm:prSet/>
      <dgm:spPr/>
      <dgm:t>
        <a:bodyPr/>
        <a:lstStyle/>
        <a:p>
          <a:endParaRPr lang="en-US"/>
        </a:p>
      </dgm:t>
    </dgm:pt>
    <dgm:pt modelId="{C6A83A5D-AA99-4EB6-8FAC-AD315ADE8BDA}">
      <dgm:prSet/>
      <dgm:spPr/>
      <dgm:t>
        <a:bodyPr/>
        <a:lstStyle/>
        <a:p>
          <a:r>
            <a:rPr lang="en-US"/>
            <a:t>• Higher interest rates</a:t>
          </a:r>
        </a:p>
      </dgm:t>
    </dgm:pt>
    <dgm:pt modelId="{2DACD701-16E7-4DA3-A20B-BC5F4FF76376}" type="parTrans" cxnId="{342E3359-0BD4-4715-88F1-75F4D35CDA2E}">
      <dgm:prSet/>
      <dgm:spPr/>
      <dgm:t>
        <a:bodyPr/>
        <a:lstStyle/>
        <a:p>
          <a:endParaRPr lang="en-US"/>
        </a:p>
      </dgm:t>
    </dgm:pt>
    <dgm:pt modelId="{D74DBA7D-89A1-43B7-925D-A31ED3CEAAE9}" type="sibTrans" cxnId="{342E3359-0BD4-4715-88F1-75F4D35CDA2E}">
      <dgm:prSet/>
      <dgm:spPr/>
      <dgm:t>
        <a:bodyPr/>
        <a:lstStyle/>
        <a:p>
          <a:endParaRPr lang="en-US"/>
        </a:p>
      </dgm:t>
    </dgm:pt>
    <dgm:pt modelId="{41284F4D-D57B-4444-BE20-78C2403B5A1B}">
      <dgm:prSet/>
      <dgm:spPr/>
      <dgm:t>
        <a:bodyPr/>
        <a:lstStyle/>
        <a:p>
          <a:r>
            <a:rPr lang="en-US"/>
            <a:t>• Less flexibility</a:t>
          </a:r>
        </a:p>
      </dgm:t>
    </dgm:pt>
    <dgm:pt modelId="{87E454A3-98E4-4B63-ACB2-34C0E13DEE92}" type="parTrans" cxnId="{40DEAC0C-9774-41C3-85F5-2FFF5E45FDA0}">
      <dgm:prSet/>
      <dgm:spPr/>
      <dgm:t>
        <a:bodyPr/>
        <a:lstStyle/>
        <a:p>
          <a:endParaRPr lang="en-US"/>
        </a:p>
      </dgm:t>
    </dgm:pt>
    <dgm:pt modelId="{75EFAFD8-671D-4D7C-9408-C6E6AED7A4D5}" type="sibTrans" cxnId="{40DEAC0C-9774-41C3-85F5-2FFF5E45FDA0}">
      <dgm:prSet/>
      <dgm:spPr/>
      <dgm:t>
        <a:bodyPr/>
        <a:lstStyle/>
        <a:p>
          <a:endParaRPr lang="en-US"/>
        </a:p>
      </dgm:t>
    </dgm:pt>
    <dgm:pt modelId="{2F187C46-486B-441F-926C-11CEC4BAB3FF}" type="pres">
      <dgm:prSet presAssocID="{F8D57771-93C6-4C07-A827-3D7F4A807F1C}" presName="vert0" presStyleCnt="0">
        <dgm:presLayoutVars>
          <dgm:dir/>
          <dgm:animOne val="branch"/>
          <dgm:animLvl val="lvl"/>
        </dgm:presLayoutVars>
      </dgm:prSet>
      <dgm:spPr/>
    </dgm:pt>
    <dgm:pt modelId="{B5BBCD30-1017-4EC2-BEA2-B61751A00E0B}" type="pres">
      <dgm:prSet presAssocID="{4E39E0F4-1685-4259-BD54-D4F7BFFD4777}" presName="thickLine" presStyleLbl="alignNode1" presStyleIdx="0" presStyleCnt="6"/>
      <dgm:spPr/>
    </dgm:pt>
    <dgm:pt modelId="{1E788DCB-A6A9-4591-AA07-B42C97BC3360}" type="pres">
      <dgm:prSet presAssocID="{4E39E0F4-1685-4259-BD54-D4F7BFFD4777}" presName="horz1" presStyleCnt="0"/>
      <dgm:spPr/>
    </dgm:pt>
    <dgm:pt modelId="{81BE0A50-BFC8-4416-ACE8-962563FD2C43}" type="pres">
      <dgm:prSet presAssocID="{4E39E0F4-1685-4259-BD54-D4F7BFFD4777}" presName="tx1" presStyleLbl="revTx" presStyleIdx="0" presStyleCnt="6"/>
      <dgm:spPr/>
    </dgm:pt>
    <dgm:pt modelId="{63F345B5-2298-4E6A-ABFE-D9D9C38595EF}" type="pres">
      <dgm:prSet presAssocID="{4E39E0F4-1685-4259-BD54-D4F7BFFD4777}" presName="vert1" presStyleCnt="0"/>
      <dgm:spPr/>
    </dgm:pt>
    <dgm:pt modelId="{A1541F06-FA45-4B2D-BC4E-C688DF06D187}" type="pres">
      <dgm:prSet presAssocID="{55E57164-C6A4-43D8-AA8A-E204F43C2F77}" presName="thickLine" presStyleLbl="alignNode1" presStyleIdx="1" presStyleCnt="6"/>
      <dgm:spPr/>
    </dgm:pt>
    <dgm:pt modelId="{B26F73AA-8AF5-462A-A2F4-7D48708D5446}" type="pres">
      <dgm:prSet presAssocID="{55E57164-C6A4-43D8-AA8A-E204F43C2F77}" presName="horz1" presStyleCnt="0"/>
      <dgm:spPr/>
    </dgm:pt>
    <dgm:pt modelId="{5056331F-ABC9-42C1-9C8F-AF94FF275462}" type="pres">
      <dgm:prSet presAssocID="{55E57164-C6A4-43D8-AA8A-E204F43C2F77}" presName="tx1" presStyleLbl="revTx" presStyleIdx="1" presStyleCnt="6"/>
      <dgm:spPr/>
    </dgm:pt>
    <dgm:pt modelId="{42BA5B6F-D110-4A9F-9EC1-EE064EEE23DB}" type="pres">
      <dgm:prSet presAssocID="{55E57164-C6A4-43D8-AA8A-E204F43C2F77}" presName="vert1" presStyleCnt="0"/>
      <dgm:spPr/>
    </dgm:pt>
    <dgm:pt modelId="{56EA14E5-C2B0-41C3-82DD-7E5DF8BD771A}" type="pres">
      <dgm:prSet presAssocID="{68D29919-825E-4C96-8D87-6AC2D20BFEAC}" presName="thickLine" presStyleLbl="alignNode1" presStyleIdx="2" presStyleCnt="6"/>
      <dgm:spPr/>
    </dgm:pt>
    <dgm:pt modelId="{5C1D03A4-12DE-4DE8-B6A8-796555698758}" type="pres">
      <dgm:prSet presAssocID="{68D29919-825E-4C96-8D87-6AC2D20BFEAC}" presName="horz1" presStyleCnt="0"/>
      <dgm:spPr/>
    </dgm:pt>
    <dgm:pt modelId="{2D49FAF7-DF1D-4A39-B8B5-39955EE474EA}" type="pres">
      <dgm:prSet presAssocID="{68D29919-825E-4C96-8D87-6AC2D20BFEAC}" presName="tx1" presStyleLbl="revTx" presStyleIdx="2" presStyleCnt="6"/>
      <dgm:spPr/>
    </dgm:pt>
    <dgm:pt modelId="{8AB28C41-DC18-421A-9FDD-A13755CB2925}" type="pres">
      <dgm:prSet presAssocID="{68D29919-825E-4C96-8D87-6AC2D20BFEAC}" presName="vert1" presStyleCnt="0"/>
      <dgm:spPr/>
    </dgm:pt>
    <dgm:pt modelId="{3D42D070-65E5-41DD-B6C2-98E8A538155D}" type="pres">
      <dgm:prSet presAssocID="{260779B7-8AD3-4309-8934-A71EEE53FE30}" presName="thickLine" presStyleLbl="alignNode1" presStyleIdx="3" presStyleCnt="6"/>
      <dgm:spPr/>
    </dgm:pt>
    <dgm:pt modelId="{3C020B25-2F1D-4AAF-8C18-753642412B5E}" type="pres">
      <dgm:prSet presAssocID="{260779B7-8AD3-4309-8934-A71EEE53FE30}" presName="horz1" presStyleCnt="0"/>
      <dgm:spPr/>
    </dgm:pt>
    <dgm:pt modelId="{D097C56E-70D3-4039-8374-666E89DF11C6}" type="pres">
      <dgm:prSet presAssocID="{260779B7-8AD3-4309-8934-A71EEE53FE30}" presName="tx1" presStyleLbl="revTx" presStyleIdx="3" presStyleCnt="6"/>
      <dgm:spPr/>
    </dgm:pt>
    <dgm:pt modelId="{01762A32-9B68-478F-8EC6-E447B2ABEF48}" type="pres">
      <dgm:prSet presAssocID="{260779B7-8AD3-4309-8934-A71EEE53FE30}" presName="vert1" presStyleCnt="0"/>
      <dgm:spPr/>
    </dgm:pt>
    <dgm:pt modelId="{9B1BDD57-8164-4216-9862-DF139E048383}" type="pres">
      <dgm:prSet presAssocID="{C6A83A5D-AA99-4EB6-8FAC-AD315ADE8BDA}" presName="thickLine" presStyleLbl="alignNode1" presStyleIdx="4" presStyleCnt="6"/>
      <dgm:spPr/>
    </dgm:pt>
    <dgm:pt modelId="{7C7D0D9F-E066-4491-BD6E-08757D5A07F0}" type="pres">
      <dgm:prSet presAssocID="{C6A83A5D-AA99-4EB6-8FAC-AD315ADE8BDA}" presName="horz1" presStyleCnt="0"/>
      <dgm:spPr/>
    </dgm:pt>
    <dgm:pt modelId="{663B4D76-9029-474D-B4A6-7CA81D8F775A}" type="pres">
      <dgm:prSet presAssocID="{C6A83A5D-AA99-4EB6-8FAC-AD315ADE8BDA}" presName="tx1" presStyleLbl="revTx" presStyleIdx="4" presStyleCnt="6"/>
      <dgm:spPr/>
    </dgm:pt>
    <dgm:pt modelId="{27A3A69D-7714-4F80-B0DC-591C3274705B}" type="pres">
      <dgm:prSet presAssocID="{C6A83A5D-AA99-4EB6-8FAC-AD315ADE8BDA}" presName="vert1" presStyleCnt="0"/>
      <dgm:spPr/>
    </dgm:pt>
    <dgm:pt modelId="{2B6E893D-EDC6-4241-808A-F1B5D9D815A8}" type="pres">
      <dgm:prSet presAssocID="{41284F4D-D57B-4444-BE20-78C2403B5A1B}" presName="thickLine" presStyleLbl="alignNode1" presStyleIdx="5" presStyleCnt="6"/>
      <dgm:spPr/>
    </dgm:pt>
    <dgm:pt modelId="{97898094-4D48-4A98-8507-CDE2236E5479}" type="pres">
      <dgm:prSet presAssocID="{41284F4D-D57B-4444-BE20-78C2403B5A1B}" presName="horz1" presStyleCnt="0"/>
      <dgm:spPr/>
    </dgm:pt>
    <dgm:pt modelId="{B49F591F-B812-4E6A-8308-B8FD560B44D0}" type="pres">
      <dgm:prSet presAssocID="{41284F4D-D57B-4444-BE20-78C2403B5A1B}" presName="tx1" presStyleLbl="revTx" presStyleIdx="5" presStyleCnt="6"/>
      <dgm:spPr/>
    </dgm:pt>
    <dgm:pt modelId="{419C952E-F113-46C7-BB80-19A645EC101C}" type="pres">
      <dgm:prSet presAssocID="{41284F4D-D57B-4444-BE20-78C2403B5A1B}" presName="vert1" presStyleCnt="0"/>
      <dgm:spPr/>
    </dgm:pt>
  </dgm:ptLst>
  <dgm:cxnLst>
    <dgm:cxn modelId="{40DEAC0C-9774-41C3-85F5-2FFF5E45FDA0}" srcId="{F8D57771-93C6-4C07-A827-3D7F4A807F1C}" destId="{41284F4D-D57B-4444-BE20-78C2403B5A1B}" srcOrd="5" destOrd="0" parTransId="{87E454A3-98E4-4B63-ACB2-34C0E13DEE92}" sibTransId="{75EFAFD8-671D-4D7C-9408-C6E6AED7A4D5}"/>
    <dgm:cxn modelId="{0765AA0E-CC42-4FB6-9460-7AD95B8413C4}" type="presOf" srcId="{F8D57771-93C6-4C07-A827-3D7F4A807F1C}" destId="{2F187C46-486B-441F-926C-11CEC4BAB3FF}" srcOrd="0" destOrd="0" presId="urn:microsoft.com/office/officeart/2008/layout/LinedList"/>
    <dgm:cxn modelId="{B9535420-287F-4518-A83B-F181FD152F26}" type="presOf" srcId="{68D29919-825E-4C96-8D87-6AC2D20BFEAC}" destId="{2D49FAF7-DF1D-4A39-B8B5-39955EE474EA}" srcOrd="0" destOrd="0" presId="urn:microsoft.com/office/officeart/2008/layout/LinedList"/>
    <dgm:cxn modelId="{82D85664-CD93-4F18-9596-194833A81942}" srcId="{F8D57771-93C6-4C07-A827-3D7F4A807F1C}" destId="{260779B7-8AD3-4309-8934-A71EEE53FE30}" srcOrd="3" destOrd="0" parTransId="{161353EE-E26A-4171-A702-94BC87FEBC56}" sibTransId="{EFC567C2-B8FA-4734-8CDD-D22FA5B6929B}"/>
    <dgm:cxn modelId="{F40B4C6E-B4DD-45DB-8949-72B7D7D5B042}" type="presOf" srcId="{4E39E0F4-1685-4259-BD54-D4F7BFFD4777}" destId="{81BE0A50-BFC8-4416-ACE8-962563FD2C43}" srcOrd="0" destOrd="0" presId="urn:microsoft.com/office/officeart/2008/layout/LinedList"/>
    <dgm:cxn modelId="{5364D671-BBE0-4790-A1AD-D18F75224578}" srcId="{F8D57771-93C6-4C07-A827-3D7F4A807F1C}" destId="{68D29919-825E-4C96-8D87-6AC2D20BFEAC}" srcOrd="2" destOrd="0" parTransId="{42250DAB-AD7A-49B9-9507-9F0A48432952}" sibTransId="{2C513C03-776A-4F57-8C2D-0BA25CDCC092}"/>
    <dgm:cxn modelId="{4E404077-802F-4D3A-A399-B01ED2F5D973}" type="presOf" srcId="{55E57164-C6A4-43D8-AA8A-E204F43C2F77}" destId="{5056331F-ABC9-42C1-9C8F-AF94FF275462}" srcOrd="0" destOrd="0" presId="urn:microsoft.com/office/officeart/2008/layout/LinedList"/>
    <dgm:cxn modelId="{342E3359-0BD4-4715-88F1-75F4D35CDA2E}" srcId="{F8D57771-93C6-4C07-A827-3D7F4A807F1C}" destId="{C6A83A5D-AA99-4EB6-8FAC-AD315ADE8BDA}" srcOrd="4" destOrd="0" parTransId="{2DACD701-16E7-4DA3-A20B-BC5F4FF76376}" sibTransId="{D74DBA7D-89A1-43B7-925D-A31ED3CEAAE9}"/>
    <dgm:cxn modelId="{9242D0B7-57CC-4B9B-AEE1-CB4E39A9942A}" type="presOf" srcId="{260779B7-8AD3-4309-8934-A71EEE53FE30}" destId="{D097C56E-70D3-4039-8374-666E89DF11C6}" srcOrd="0" destOrd="0" presId="urn:microsoft.com/office/officeart/2008/layout/LinedList"/>
    <dgm:cxn modelId="{79C230D0-3273-49CE-ABE5-BB4A698E3537}" type="presOf" srcId="{C6A83A5D-AA99-4EB6-8FAC-AD315ADE8BDA}" destId="{663B4D76-9029-474D-B4A6-7CA81D8F775A}" srcOrd="0" destOrd="0" presId="urn:microsoft.com/office/officeart/2008/layout/LinedList"/>
    <dgm:cxn modelId="{CAAF9FE8-C926-4AD3-8AAF-FA76B7F77F2F}" srcId="{F8D57771-93C6-4C07-A827-3D7F4A807F1C}" destId="{55E57164-C6A4-43D8-AA8A-E204F43C2F77}" srcOrd="1" destOrd="0" parTransId="{3C85663F-8526-4AA6-8032-91900185BBC7}" sibTransId="{8344EF37-9BEE-4667-9D83-E2C6BEA2638C}"/>
    <dgm:cxn modelId="{7716C1EF-2348-468D-BDC1-280C368CD057}" srcId="{F8D57771-93C6-4C07-A827-3D7F4A807F1C}" destId="{4E39E0F4-1685-4259-BD54-D4F7BFFD4777}" srcOrd="0" destOrd="0" parTransId="{31D494BB-D5D4-4644-B9B8-808AB0CADE9B}" sibTransId="{A12FFFC6-9A13-46B2-A2A6-9A0491E77D86}"/>
    <dgm:cxn modelId="{DB6B79F6-9EAB-4287-B8CE-F8224206FAB2}" type="presOf" srcId="{41284F4D-D57B-4444-BE20-78C2403B5A1B}" destId="{B49F591F-B812-4E6A-8308-B8FD560B44D0}" srcOrd="0" destOrd="0" presId="urn:microsoft.com/office/officeart/2008/layout/LinedList"/>
    <dgm:cxn modelId="{386E2155-E5FA-4F15-8261-2CD9A5E47A75}" type="presParOf" srcId="{2F187C46-486B-441F-926C-11CEC4BAB3FF}" destId="{B5BBCD30-1017-4EC2-BEA2-B61751A00E0B}" srcOrd="0" destOrd="0" presId="urn:microsoft.com/office/officeart/2008/layout/LinedList"/>
    <dgm:cxn modelId="{7A730D9D-5E96-49F0-BD6D-DFA909813099}" type="presParOf" srcId="{2F187C46-486B-441F-926C-11CEC4BAB3FF}" destId="{1E788DCB-A6A9-4591-AA07-B42C97BC3360}" srcOrd="1" destOrd="0" presId="urn:microsoft.com/office/officeart/2008/layout/LinedList"/>
    <dgm:cxn modelId="{2BCE47B2-E711-4D19-87A0-9462F63B6B96}" type="presParOf" srcId="{1E788DCB-A6A9-4591-AA07-B42C97BC3360}" destId="{81BE0A50-BFC8-4416-ACE8-962563FD2C43}" srcOrd="0" destOrd="0" presId="urn:microsoft.com/office/officeart/2008/layout/LinedList"/>
    <dgm:cxn modelId="{04D5AD76-40C5-4443-8968-F843C0F4E6BC}" type="presParOf" srcId="{1E788DCB-A6A9-4591-AA07-B42C97BC3360}" destId="{63F345B5-2298-4E6A-ABFE-D9D9C38595EF}" srcOrd="1" destOrd="0" presId="urn:microsoft.com/office/officeart/2008/layout/LinedList"/>
    <dgm:cxn modelId="{AB856E72-1E0E-4D4B-ADA3-0FC79D8E50A1}" type="presParOf" srcId="{2F187C46-486B-441F-926C-11CEC4BAB3FF}" destId="{A1541F06-FA45-4B2D-BC4E-C688DF06D187}" srcOrd="2" destOrd="0" presId="urn:microsoft.com/office/officeart/2008/layout/LinedList"/>
    <dgm:cxn modelId="{BCA1C292-DFB3-4EAF-81E2-ABCAC866627F}" type="presParOf" srcId="{2F187C46-486B-441F-926C-11CEC4BAB3FF}" destId="{B26F73AA-8AF5-462A-A2F4-7D48708D5446}" srcOrd="3" destOrd="0" presId="urn:microsoft.com/office/officeart/2008/layout/LinedList"/>
    <dgm:cxn modelId="{093B6598-399F-41CD-9A6F-EE4C70C0D932}" type="presParOf" srcId="{B26F73AA-8AF5-462A-A2F4-7D48708D5446}" destId="{5056331F-ABC9-42C1-9C8F-AF94FF275462}" srcOrd="0" destOrd="0" presId="urn:microsoft.com/office/officeart/2008/layout/LinedList"/>
    <dgm:cxn modelId="{01F53822-F58C-4423-931B-02C2E9B9005E}" type="presParOf" srcId="{B26F73AA-8AF5-462A-A2F4-7D48708D5446}" destId="{42BA5B6F-D110-4A9F-9EC1-EE064EEE23DB}" srcOrd="1" destOrd="0" presId="urn:microsoft.com/office/officeart/2008/layout/LinedList"/>
    <dgm:cxn modelId="{486BDF38-03BB-4205-8728-5E75AECA80A2}" type="presParOf" srcId="{2F187C46-486B-441F-926C-11CEC4BAB3FF}" destId="{56EA14E5-C2B0-41C3-82DD-7E5DF8BD771A}" srcOrd="4" destOrd="0" presId="urn:microsoft.com/office/officeart/2008/layout/LinedList"/>
    <dgm:cxn modelId="{C95199F7-7F07-46FA-B811-BB062521C0AB}" type="presParOf" srcId="{2F187C46-486B-441F-926C-11CEC4BAB3FF}" destId="{5C1D03A4-12DE-4DE8-B6A8-796555698758}" srcOrd="5" destOrd="0" presId="urn:microsoft.com/office/officeart/2008/layout/LinedList"/>
    <dgm:cxn modelId="{504CEEF0-1FC2-4077-BBE0-ADC480616983}" type="presParOf" srcId="{5C1D03A4-12DE-4DE8-B6A8-796555698758}" destId="{2D49FAF7-DF1D-4A39-B8B5-39955EE474EA}" srcOrd="0" destOrd="0" presId="urn:microsoft.com/office/officeart/2008/layout/LinedList"/>
    <dgm:cxn modelId="{CC434152-3DEA-4489-8A49-C78BCD12F1D9}" type="presParOf" srcId="{5C1D03A4-12DE-4DE8-B6A8-796555698758}" destId="{8AB28C41-DC18-421A-9FDD-A13755CB2925}" srcOrd="1" destOrd="0" presId="urn:microsoft.com/office/officeart/2008/layout/LinedList"/>
    <dgm:cxn modelId="{0BE3539A-3953-4CF7-8754-F9D170B9370D}" type="presParOf" srcId="{2F187C46-486B-441F-926C-11CEC4BAB3FF}" destId="{3D42D070-65E5-41DD-B6C2-98E8A538155D}" srcOrd="6" destOrd="0" presId="urn:microsoft.com/office/officeart/2008/layout/LinedList"/>
    <dgm:cxn modelId="{E4207B31-4B88-4D87-B0CF-54A6E1243F85}" type="presParOf" srcId="{2F187C46-486B-441F-926C-11CEC4BAB3FF}" destId="{3C020B25-2F1D-4AAF-8C18-753642412B5E}" srcOrd="7" destOrd="0" presId="urn:microsoft.com/office/officeart/2008/layout/LinedList"/>
    <dgm:cxn modelId="{9047F507-966D-45AC-9EC8-203788C77D5C}" type="presParOf" srcId="{3C020B25-2F1D-4AAF-8C18-753642412B5E}" destId="{D097C56E-70D3-4039-8374-666E89DF11C6}" srcOrd="0" destOrd="0" presId="urn:microsoft.com/office/officeart/2008/layout/LinedList"/>
    <dgm:cxn modelId="{A39AFD52-4227-434E-917A-250031D68B39}" type="presParOf" srcId="{3C020B25-2F1D-4AAF-8C18-753642412B5E}" destId="{01762A32-9B68-478F-8EC6-E447B2ABEF48}" srcOrd="1" destOrd="0" presId="urn:microsoft.com/office/officeart/2008/layout/LinedList"/>
    <dgm:cxn modelId="{4DACDA78-7F8E-4501-A522-15FF2524FB62}" type="presParOf" srcId="{2F187C46-486B-441F-926C-11CEC4BAB3FF}" destId="{9B1BDD57-8164-4216-9862-DF139E048383}" srcOrd="8" destOrd="0" presId="urn:microsoft.com/office/officeart/2008/layout/LinedList"/>
    <dgm:cxn modelId="{9D27F61F-42AB-473F-B299-A0DC3DA584AB}" type="presParOf" srcId="{2F187C46-486B-441F-926C-11CEC4BAB3FF}" destId="{7C7D0D9F-E066-4491-BD6E-08757D5A07F0}" srcOrd="9" destOrd="0" presId="urn:microsoft.com/office/officeart/2008/layout/LinedList"/>
    <dgm:cxn modelId="{29599B5C-710C-4C00-A59E-145E8C79B4A5}" type="presParOf" srcId="{7C7D0D9F-E066-4491-BD6E-08757D5A07F0}" destId="{663B4D76-9029-474D-B4A6-7CA81D8F775A}" srcOrd="0" destOrd="0" presId="urn:microsoft.com/office/officeart/2008/layout/LinedList"/>
    <dgm:cxn modelId="{214F4FE0-9F60-4517-BF51-C03766E214C8}" type="presParOf" srcId="{7C7D0D9F-E066-4491-BD6E-08757D5A07F0}" destId="{27A3A69D-7714-4F80-B0DC-591C3274705B}" srcOrd="1" destOrd="0" presId="urn:microsoft.com/office/officeart/2008/layout/LinedList"/>
    <dgm:cxn modelId="{EC1B719D-F91F-497A-94AD-4FFCF14462C0}" type="presParOf" srcId="{2F187C46-486B-441F-926C-11CEC4BAB3FF}" destId="{2B6E893D-EDC6-4241-808A-F1B5D9D815A8}" srcOrd="10" destOrd="0" presId="urn:microsoft.com/office/officeart/2008/layout/LinedList"/>
    <dgm:cxn modelId="{3928121D-8545-447A-89E6-5BDB54C38A4A}" type="presParOf" srcId="{2F187C46-486B-441F-926C-11CEC4BAB3FF}" destId="{97898094-4D48-4A98-8507-CDE2236E5479}" srcOrd="11" destOrd="0" presId="urn:microsoft.com/office/officeart/2008/layout/LinedList"/>
    <dgm:cxn modelId="{77DFFD35-F834-4F24-A637-4B07C24BE288}" type="presParOf" srcId="{97898094-4D48-4A98-8507-CDE2236E5479}" destId="{B49F591F-B812-4E6A-8308-B8FD560B44D0}" srcOrd="0" destOrd="0" presId="urn:microsoft.com/office/officeart/2008/layout/LinedList"/>
    <dgm:cxn modelId="{F899403E-E366-4C4E-AC34-0755AEEA71C2}" type="presParOf" srcId="{97898094-4D48-4A98-8507-CDE2236E5479}" destId="{419C952E-F113-46C7-BB80-19A645EC101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088212E-48B3-49D3-9EF7-53A78BD498D7}"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CE00C5AF-1D5E-409C-8391-A401B7F8FB9C}">
      <dgm:prSet/>
      <dgm:spPr/>
      <dgm:t>
        <a:bodyPr/>
        <a:lstStyle/>
        <a:p>
          <a:r>
            <a:rPr lang="en-US"/>
            <a:t>• Home Equity Investment</a:t>
          </a:r>
        </a:p>
      </dgm:t>
    </dgm:pt>
    <dgm:pt modelId="{79DA2303-17C9-454F-98EC-256364B703CD}" type="parTrans" cxnId="{89214703-D3C4-4825-A49C-3E756A75E6E8}">
      <dgm:prSet/>
      <dgm:spPr/>
      <dgm:t>
        <a:bodyPr/>
        <a:lstStyle/>
        <a:p>
          <a:endParaRPr lang="en-US"/>
        </a:p>
      </dgm:t>
    </dgm:pt>
    <dgm:pt modelId="{71B35E26-9929-41AA-B210-912AFEEDEC08}" type="sibTrans" cxnId="{89214703-D3C4-4825-A49C-3E756A75E6E8}">
      <dgm:prSet/>
      <dgm:spPr/>
      <dgm:t>
        <a:bodyPr/>
        <a:lstStyle/>
        <a:p>
          <a:endParaRPr lang="en-US"/>
        </a:p>
      </dgm:t>
    </dgm:pt>
    <dgm:pt modelId="{1C4E76AF-4AE9-43DC-A140-C9A6FBD60C9D}">
      <dgm:prSet/>
      <dgm:spPr/>
      <dgm:t>
        <a:bodyPr/>
        <a:lstStyle/>
        <a:p>
          <a:r>
            <a:rPr lang="en-US"/>
            <a:t>• Investor provides cash in exchange for future home value share</a:t>
          </a:r>
        </a:p>
      </dgm:t>
    </dgm:pt>
    <dgm:pt modelId="{83067150-6ED2-4126-820C-6981C66208C4}" type="parTrans" cxnId="{4F6ABA1B-DB23-4481-8403-CA21A7FADBCD}">
      <dgm:prSet/>
      <dgm:spPr/>
      <dgm:t>
        <a:bodyPr/>
        <a:lstStyle/>
        <a:p>
          <a:endParaRPr lang="en-US"/>
        </a:p>
      </dgm:t>
    </dgm:pt>
    <dgm:pt modelId="{5979132B-725E-4153-B2FE-5C42FBB73748}" type="sibTrans" cxnId="{4F6ABA1B-DB23-4481-8403-CA21A7FADBCD}">
      <dgm:prSet/>
      <dgm:spPr/>
      <dgm:t>
        <a:bodyPr/>
        <a:lstStyle/>
        <a:p>
          <a:endParaRPr lang="en-US"/>
        </a:p>
      </dgm:t>
    </dgm:pt>
    <dgm:pt modelId="{9AD29593-B268-4087-8219-82D91D4689EB}">
      <dgm:prSet/>
      <dgm:spPr/>
      <dgm:t>
        <a:bodyPr/>
        <a:lstStyle/>
        <a:p>
          <a:r>
            <a:rPr lang="en-US"/>
            <a:t>• No monthly payments</a:t>
          </a:r>
        </a:p>
      </dgm:t>
    </dgm:pt>
    <dgm:pt modelId="{2C5B83A1-4903-4D6E-BEFE-541E0AB28D4D}" type="parTrans" cxnId="{635B2114-E14B-42D1-9797-5807BA37FD19}">
      <dgm:prSet/>
      <dgm:spPr/>
      <dgm:t>
        <a:bodyPr/>
        <a:lstStyle/>
        <a:p>
          <a:endParaRPr lang="en-US"/>
        </a:p>
      </dgm:t>
    </dgm:pt>
    <dgm:pt modelId="{2EDDDB72-2EE4-491D-A16A-A2EB4D83C758}" type="sibTrans" cxnId="{635B2114-E14B-42D1-9797-5807BA37FD19}">
      <dgm:prSet/>
      <dgm:spPr/>
      <dgm:t>
        <a:bodyPr/>
        <a:lstStyle/>
        <a:p>
          <a:endParaRPr lang="en-US"/>
        </a:p>
      </dgm:t>
    </dgm:pt>
    <dgm:pt modelId="{29EFA7D1-7CF6-41FD-92F6-6412CAB3ED27}">
      <dgm:prSet/>
      <dgm:spPr/>
      <dgm:t>
        <a:bodyPr/>
        <a:lstStyle/>
        <a:p>
          <a:r>
            <a:rPr lang="en-US"/>
            <a:t>• Repaid when home is sold or term ends</a:t>
          </a:r>
        </a:p>
      </dgm:t>
    </dgm:pt>
    <dgm:pt modelId="{8AE46C44-E159-44A7-8A89-123CB17AC6A5}" type="parTrans" cxnId="{06954E44-D805-499C-A999-66603080ED62}">
      <dgm:prSet/>
      <dgm:spPr/>
      <dgm:t>
        <a:bodyPr/>
        <a:lstStyle/>
        <a:p>
          <a:endParaRPr lang="en-US"/>
        </a:p>
      </dgm:t>
    </dgm:pt>
    <dgm:pt modelId="{F1E03C19-F69D-4E01-83BD-539F6B1EA5FD}" type="sibTrans" cxnId="{06954E44-D805-499C-A999-66603080ED62}">
      <dgm:prSet/>
      <dgm:spPr/>
      <dgm:t>
        <a:bodyPr/>
        <a:lstStyle/>
        <a:p>
          <a:endParaRPr lang="en-US"/>
        </a:p>
      </dgm:t>
    </dgm:pt>
    <dgm:pt modelId="{90EA3BC5-94B7-48F0-9DF7-A5FC6ABEB038}" type="pres">
      <dgm:prSet presAssocID="{3088212E-48B3-49D3-9EF7-53A78BD498D7}" presName="linear" presStyleCnt="0">
        <dgm:presLayoutVars>
          <dgm:animLvl val="lvl"/>
          <dgm:resizeHandles val="exact"/>
        </dgm:presLayoutVars>
      </dgm:prSet>
      <dgm:spPr/>
    </dgm:pt>
    <dgm:pt modelId="{7BFA7358-083C-48FC-9CA7-6309DA4F8E85}" type="pres">
      <dgm:prSet presAssocID="{CE00C5AF-1D5E-409C-8391-A401B7F8FB9C}" presName="parentText" presStyleLbl="node1" presStyleIdx="0" presStyleCnt="4">
        <dgm:presLayoutVars>
          <dgm:chMax val="0"/>
          <dgm:bulletEnabled val="1"/>
        </dgm:presLayoutVars>
      </dgm:prSet>
      <dgm:spPr/>
    </dgm:pt>
    <dgm:pt modelId="{6491BF33-8E45-4331-8D78-28A01C749B36}" type="pres">
      <dgm:prSet presAssocID="{71B35E26-9929-41AA-B210-912AFEEDEC08}" presName="spacer" presStyleCnt="0"/>
      <dgm:spPr/>
    </dgm:pt>
    <dgm:pt modelId="{6CB743B3-12EB-4D3F-8BE6-C8BA22A822F1}" type="pres">
      <dgm:prSet presAssocID="{1C4E76AF-4AE9-43DC-A140-C9A6FBD60C9D}" presName="parentText" presStyleLbl="node1" presStyleIdx="1" presStyleCnt="4">
        <dgm:presLayoutVars>
          <dgm:chMax val="0"/>
          <dgm:bulletEnabled val="1"/>
        </dgm:presLayoutVars>
      </dgm:prSet>
      <dgm:spPr/>
    </dgm:pt>
    <dgm:pt modelId="{AF246CFB-8A13-4654-B686-D708D643C2B0}" type="pres">
      <dgm:prSet presAssocID="{5979132B-725E-4153-B2FE-5C42FBB73748}" presName="spacer" presStyleCnt="0"/>
      <dgm:spPr/>
    </dgm:pt>
    <dgm:pt modelId="{4AF96CBB-2A48-4A13-B963-B92A2FD3DF47}" type="pres">
      <dgm:prSet presAssocID="{9AD29593-B268-4087-8219-82D91D4689EB}" presName="parentText" presStyleLbl="node1" presStyleIdx="2" presStyleCnt="4">
        <dgm:presLayoutVars>
          <dgm:chMax val="0"/>
          <dgm:bulletEnabled val="1"/>
        </dgm:presLayoutVars>
      </dgm:prSet>
      <dgm:spPr/>
    </dgm:pt>
    <dgm:pt modelId="{498BFAE0-2B28-4F21-824F-00C21FCA7F7F}" type="pres">
      <dgm:prSet presAssocID="{2EDDDB72-2EE4-491D-A16A-A2EB4D83C758}" presName="spacer" presStyleCnt="0"/>
      <dgm:spPr/>
    </dgm:pt>
    <dgm:pt modelId="{01126D76-6889-4A9F-AE2D-140B31207D52}" type="pres">
      <dgm:prSet presAssocID="{29EFA7D1-7CF6-41FD-92F6-6412CAB3ED27}" presName="parentText" presStyleLbl="node1" presStyleIdx="3" presStyleCnt="4">
        <dgm:presLayoutVars>
          <dgm:chMax val="0"/>
          <dgm:bulletEnabled val="1"/>
        </dgm:presLayoutVars>
      </dgm:prSet>
      <dgm:spPr/>
    </dgm:pt>
  </dgm:ptLst>
  <dgm:cxnLst>
    <dgm:cxn modelId="{89214703-D3C4-4825-A49C-3E756A75E6E8}" srcId="{3088212E-48B3-49D3-9EF7-53A78BD498D7}" destId="{CE00C5AF-1D5E-409C-8391-A401B7F8FB9C}" srcOrd="0" destOrd="0" parTransId="{79DA2303-17C9-454F-98EC-256364B703CD}" sibTransId="{71B35E26-9929-41AA-B210-912AFEEDEC08}"/>
    <dgm:cxn modelId="{635B2114-E14B-42D1-9797-5807BA37FD19}" srcId="{3088212E-48B3-49D3-9EF7-53A78BD498D7}" destId="{9AD29593-B268-4087-8219-82D91D4689EB}" srcOrd="2" destOrd="0" parTransId="{2C5B83A1-4903-4D6E-BEFE-541E0AB28D4D}" sibTransId="{2EDDDB72-2EE4-491D-A16A-A2EB4D83C758}"/>
    <dgm:cxn modelId="{4F6ABA1B-DB23-4481-8403-CA21A7FADBCD}" srcId="{3088212E-48B3-49D3-9EF7-53A78BD498D7}" destId="{1C4E76AF-4AE9-43DC-A140-C9A6FBD60C9D}" srcOrd="1" destOrd="0" parTransId="{83067150-6ED2-4126-820C-6981C66208C4}" sibTransId="{5979132B-725E-4153-B2FE-5C42FBB73748}"/>
    <dgm:cxn modelId="{55CFEC2B-8CEC-4A98-A732-1EA344CFF4DB}" type="presOf" srcId="{CE00C5AF-1D5E-409C-8391-A401B7F8FB9C}" destId="{7BFA7358-083C-48FC-9CA7-6309DA4F8E85}" srcOrd="0" destOrd="0" presId="urn:microsoft.com/office/officeart/2005/8/layout/vList2"/>
    <dgm:cxn modelId="{B088EB33-EB09-4F74-879B-B2B5C6167803}" type="presOf" srcId="{9AD29593-B268-4087-8219-82D91D4689EB}" destId="{4AF96CBB-2A48-4A13-B963-B92A2FD3DF47}" srcOrd="0" destOrd="0" presId="urn:microsoft.com/office/officeart/2005/8/layout/vList2"/>
    <dgm:cxn modelId="{06954E44-D805-499C-A999-66603080ED62}" srcId="{3088212E-48B3-49D3-9EF7-53A78BD498D7}" destId="{29EFA7D1-7CF6-41FD-92F6-6412CAB3ED27}" srcOrd="3" destOrd="0" parTransId="{8AE46C44-E159-44A7-8A89-123CB17AC6A5}" sibTransId="{F1E03C19-F69D-4E01-83BD-539F6B1EA5FD}"/>
    <dgm:cxn modelId="{18F35393-ACF3-4055-A531-0C3405080F54}" type="presOf" srcId="{3088212E-48B3-49D3-9EF7-53A78BD498D7}" destId="{90EA3BC5-94B7-48F0-9DF7-A5FC6ABEB038}" srcOrd="0" destOrd="0" presId="urn:microsoft.com/office/officeart/2005/8/layout/vList2"/>
    <dgm:cxn modelId="{6AEC2DD8-46C1-4DDE-928A-066A5DF802B8}" type="presOf" srcId="{29EFA7D1-7CF6-41FD-92F6-6412CAB3ED27}" destId="{01126D76-6889-4A9F-AE2D-140B31207D52}" srcOrd="0" destOrd="0" presId="urn:microsoft.com/office/officeart/2005/8/layout/vList2"/>
    <dgm:cxn modelId="{17D3CFF2-6C38-4700-9289-432ACE493023}" type="presOf" srcId="{1C4E76AF-4AE9-43DC-A140-C9A6FBD60C9D}" destId="{6CB743B3-12EB-4D3F-8BE6-C8BA22A822F1}" srcOrd="0" destOrd="0" presId="urn:microsoft.com/office/officeart/2005/8/layout/vList2"/>
    <dgm:cxn modelId="{01E58E90-B7B8-41D7-9373-AD361D19A206}" type="presParOf" srcId="{90EA3BC5-94B7-48F0-9DF7-A5FC6ABEB038}" destId="{7BFA7358-083C-48FC-9CA7-6309DA4F8E85}" srcOrd="0" destOrd="0" presId="urn:microsoft.com/office/officeart/2005/8/layout/vList2"/>
    <dgm:cxn modelId="{128EB493-40BF-4FD3-817E-7540C01068E6}" type="presParOf" srcId="{90EA3BC5-94B7-48F0-9DF7-A5FC6ABEB038}" destId="{6491BF33-8E45-4331-8D78-28A01C749B36}" srcOrd="1" destOrd="0" presId="urn:microsoft.com/office/officeart/2005/8/layout/vList2"/>
    <dgm:cxn modelId="{274F3FB4-E886-4805-A173-DAAC49F0953B}" type="presParOf" srcId="{90EA3BC5-94B7-48F0-9DF7-A5FC6ABEB038}" destId="{6CB743B3-12EB-4D3F-8BE6-C8BA22A822F1}" srcOrd="2" destOrd="0" presId="urn:microsoft.com/office/officeart/2005/8/layout/vList2"/>
    <dgm:cxn modelId="{248271FE-A001-4CDD-8CC5-9534CB5035AF}" type="presParOf" srcId="{90EA3BC5-94B7-48F0-9DF7-A5FC6ABEB038}" destId="{AF246CFB-8A13-4654-B686-D708D643C2B0}" srcOrd="3" destOrd="0" presId="urn:microsoft.com/office/officeart/2005/8/layout/vList2"/>
    <dgm:cxn modelId="{5D91FF03-7C11-4B12-9A9E-DD97295D9BCB}" type="presParOf" srcId="{90EA3BC5-94B7-48F0-9DF7-A5FC6ABEB038}" destId="{4AF96CBB-2A48-4A13-B963-B92A2FD3DF47}" srcOrd="4" destOrd="0" presId="urn:microsoft.com/office/officeart/2005/8/layout/vList2"/>
    <dgm:cxn modelId="{9ECAD948-67A0-40BE-B2AE-070F9CEDDC23}" type="presParOf" srcId="{90EA3BC5-94B7-48F0-9DF7-A5FC6ABEB038}" destId="{498BFAE0-2B28-4F21-824F-00C21FCA7F7F}" srcOrd="5" destOrd="0" presId="urn:microsoft.com/office/officeart/2005/8/layout/vList2"/>
    <dgm:cxn modelId="{9AB4CCE5-3A63-4095-885D-F50247CC8407}" type="presParOf" srcId="{90EA3BC5-94B7-48F0-9DF7-A5FC6ABEB038}" destId="{01126D76-6889-4A9F-AE2D-140B31207D5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F2CCAC1-8E90-491F-A5AD-D86C87A8B2AF}" type="doc">
      <dgm:prSet loTypeId="urn:microsoft.com/office/officeart/2008/layout/LinedList" loCatId="list" qsTypeId="urn:microsoft.com/office/officeart/2005/8/quickstyle/simple4" qsCatId="simple" csTypeId="urn:microsoft.com/office/officeart/2005/8/colors/colorful1" csCatId="colorful"/>
      <dgm:spPr/>
      <dgm:t>
        <a:bodyPr/>
        <a:lstStyle/>
        <a:p>
          <a:endParaRPr lang="en-US"/>
        </a:p>
      </dgm:t>
    </dgm:pt>
    <dgm:pt modelId="{F0D6DE88-2ED7-407E-BAFE-9F95D7180635}">
      <dgm:prSet/>
      <dgm:spPr/>
      <dgm:t>
        <a:bodyPr/>
        <a:lstStyle/>
        <a:p>
          <a:r>
            <a:rPr lang="en-US"/>
            <a:t>Pros:</a:t>
          </a:r>
        </a:p>
      </dgm:t>
    </dgm:pt>
    <dgm:pt modelId="{A2A9D3BD-6FD5-4541-A854-33003921DE3D}" type="parTrans" cxnId="{D55B803C-8E0D-4682-A627-06D13C2FA62F}">
      <dgm:prSet/>
      <dgm:spPr/>
      <dgm:t>
        <a:bodyPr/>
        <a:lstStyle/>
        <a:p>
          <a:endParaRPr lang="en-US"/>
        </a:p>
      </dgm:t>
    </dgm:pt>
    <dgm:pt modelId="{21BA90F2-18CB-41E3-B3C7-13728431A76D}" type="sibTrans" cxnId="{D55B803C-8E0D-4682-A627-06D13C2FA62F}">
      <dgm:prSet/>
      <dgm:spPr/>
      <dgm:t>
        <a:bodyPr/>
        <a:lstStyle/>
        <a:p>
          <a:endParaRPr lang="en-US"/>
        </a:p>
      </dgm:t>
    </dgm:pt>
    <dgm:pt modelId="{361FCCE1-8AB9-4C50-B984-EAB8E6C34127}">
      <dgm:prSet/>
      <dgm:spPr/>
      <dgm:t>
        <a:bodyPr/>
        <a:lstStyle/>
        <a:p>
          <a:r>
            <a:rPr lang="en-US"/>
            <a:t>• No monthly payments</a:t>
          </a:r>
        </a:p>
      </dgm:t>
    </dgm:pt>
    <dgm:pt modelId="{4B30472F-B07B-43DD-A83F-B99F17DA4690}" type="parTrans" cxnId="{5A13B1E9-5E0A-4D94-8993-CFC020428BFD}">
      <dgm:prSet/>
      <dgm:spPr/>
      <dgm:t>
        <a:bodyPr/>
        <a:lstStyle/>
        <a:p>
          <a:endParaRPr lang="en-US"/>
        </a:p>
      </dgm:t>
    </dgm:pt>
    <dgm:pt modelId="{7409586A-73E3-4CA5-9C27-B30FC56F3212}" type="sibTrans" cxnId="{5A13B1E9-5E0A-4D94-8993-CFC020428BFD}">
      <dgm:prSet/>
      <dgm:spPr/>
      <dgm:t>
        <a:bodyPr/>
        <a:lstStyle/>
        <a:p>
          <a:endParaRPr lang="en-US"/>
        </a:p>
      </dgm:t>
    </dgm:pt>
    <dgm:pt modelId="{CD5D7500-F8A4-4560-85A0-A3EE9FDD59B7}">
      <dgm:prSet/>
      <dgm:spPr/>
      <dgm:t>
        <a:bodyPr/>
        <a:lstStyle/>
        <a:p>
          <a:r>
            <a:rPr lang="en-US"/>
            <a:t>• No interest charges</a:t>
          </a:r>
        </a:p>
      </dgm:t>
    </dgm:pt>
    <dgm:pt modelId="{E74499BD-9E64-4A4D-A416-7F9CD31725EE}" type="parTrans" cxnId="{4F9F4A70-1194-4E68-A288-68E9E76F68C3}">
      <dgm:prSet/>
      <dgm:spPr/>
      <dgm:t>
        <a:bodyPr/>
        <a:lstStyle/>
        <a:p>
          <a:endParaRPr lang="en-US"/>
        </a:p>
      </dgm:t>
    </dgm:pt>
    <dgm:pt modelId="{EE7767A6-C253-42AA-8AE9-52DE9776229D}" type="sibTrans" cxnId="{4F9F4A70-1194-4E68-A288-68E9E76F68C3}">
      <dgm:prSet/>
      <dgm:spPr/>
      <dgm:t>
        <a:bodyPr/>
        <a:lstStyle/>
        <a:p>
          <a:endParaRPr lang="en-US"/>
        </a:p>
      </dgm:t>
    </dgm:pt>
    <dgm:pt modelId="{3FF9FC22-5D5A-4A84-9DC0-1BAA0C75C0D9}">
      <dgm:prSet/>
      <dgm:spPr/>
      <dgm:t>
        <a:bodyPr/>
        <a:lstStyle/>
        <a:p>
          <a:r>
            <a:rPr lang="en-US"/>
            <a:t>Cons:</a:t>
          </a:r>
        </a:p>
      </dgm:t>
    </dgm:pt>
    <dgm:pt modelId="{ACA42CF1-4826-4E5D-964D-ED522BF12ADB}" type="parTrans" cxnId="{9BA77518-0738-455F-9BB4-058FA7511DA9}">
      <dgm:prSet/>
      <dgm:spPr/>
      <dgm:t>
        <a:bodyPr/>
        <a:lstStyle/>
        <a:p>
          <a:endParaRPr lang="en-US"/>
        </a:p>
      </dgm:t>
    </dgm:pt>
    <dgm:pt modelId="{BACB5732-6CE1-4D8B-B6B7-C54D07B9B5C1}" type="sibTrans" cxnId="{9BA77518-0738-455F-9BB4-058FA7511DA9}">
      <dgm:prSet/>
      <dgm:spPr/>
      <dgm:t>
        <a:bodyPr/>
        <a:lstStyle/>
        <a:p>
          <a:endParaRPr lang="en-US"/>
        </a:p>
      </dgm:t>
    </dgm:pt>
    <dgm:pt modelId="{91F560A2-5AAE-4EE2-A563-1247550112A1}">
      <dgm:prSet/>
      <dgm:spPr/>
      <dgm:t>
        <a:bodyPr/>
        <a:lstStyle/>
        <a:p>
          <a:r>
            <a:rPr lang="en-US"/>
            <a:t>• Share future appreciation</a:t>
          </a:r>
        </a:p>
      </dgm:t>
    </dgm:pt>
    <dgm:pt modelId="{D9EA51D9-04C2-438F-AE52-73F4D829BAAF}" type="parTrans" cxnId="{37930FD2-70D2-4420-9991-FE3B110DCF4A}">
      <dgm:prSet/>
      <dgm:spPr/>
      <dgm:t>
        <a:bodyPr/>
        <a:lstStyle/>
        <a:p>
          <a:endParaRPr lang="en-US"/>
        </a:p>
      </dgm:t>
    </dgm:pt>
    <dgm:pt modelId="{14129868-31C8-403C-A6C9-03F5AE899A5B}" type="sibTrans" cxnId="{37930FD2-70D2-4420-9991-FE3B110DCF4A}">
      <dgm:prSet/>
      <dgm:spPr/>
      <dgm:t>
        <a:bodyPr/>
        <a:lstStyle/>
        <a:p>
          <a:endParaRPr lang="en-US"/>
        </a:p>
      </dgm:t>
    </dgm:pt>
    <dgm:pt modelId="{4719FF7C-F3B7-47A4-A957-CE35F71A9791}">
      <dgm:prSet/>
      <dgm:spPr/>
      <dgm:t>
        <a:bodyPr/>
        <a:lstStyle/>
        <a:p>
          <a:r>
            <a:rPr lang="en-US"/>
            <a:t>• Complex terms</a:t>
          </a:r>
        </a:p>
      </dgm:t>
    </dgm:pt>
    <dgm:pt modelId="{7DBBE45C-746B-497A-9CEE-BC3ACED77BC4}" type="parTrans" cxnId="{490E32BE-360B-49A9-8825-AB4BBD2E80FB}">
      <dgm:prSet/>
      <dgm:spPr/>
      <dgm:t>
        <a:bodyPr/>
        <a:lstStyle/>
        <a:p>
          <a:endParaRPr lang="en-US"/>
        </a:p>
      </dgm:t>
    </dgm:pt>
    <dgm:pt modelId="{17F9914F-3834-41BA-9FCB-F5FD1EEF5794}" type="sibTrans" cxnId="{490E32BE-360B-49A9-8825-AB4BBD2E80FB}">
      <dgm:prSet/>
      <dgm:spPr/>
      <dgm:t>
        <a:bodyPr/>
        <a:lstStyle/>
        <a:p>
          <a:endParaRPr lang="en-US"/>
        </a:p>
      </dgm:t>
    </dgm:pt>
    <dgm:pt modelId="{3DE2A9ED-BBE0-4C8D-952C-51C71C0543FE}" type="pres">
      <dgm:prSet presAssocID="{DF2CCAC1-8E90-491F-A5AD-D86C87A8B2AF}" presName="vert0" presStyleCnt="0">
        <dgm:presLayoutVars>
          <dgm:dir/>
          <dgm:animOne val="branch"/>
          <dgm:animLvl val="lvl"/>
        </dgm:presLayoutVars>
      </dgm:prSet>
      <dgm:spPr/>
    </dgm:pt>
    <dgm:pt modelId="{61ECE061-C66B-4C2E-BCCB-F288FE1E923A}" type="pres">
      <dgm:prSet presAssocID="{F0D6DE88-2ED7-407E-BAFE-9F95D7180635}" presName="thickLine" presStyleLbl="alignNode1" presStyleIdx="0" presStyleCnt="6"/>
      <dgm:spPr/>
    </dgm:pt>
    <dgm:pt modelId="{73B60060-4C34-4976-92F5-F230AA7A986E}" type="pres">
      <dgm:prSet presAssocID="{F0D6DE88-2ED7-407E-BAFE-9F95D7180635}" presName="horz1" presStyleCnt="0"/>
      <dgm:spPr/>
    </dgm:pt>
    <dgm:pt modelId="{697E4750-0CE8-442A-8DEA-911E3756EC3C}" type="pres">
      <dgm:prSet presAssocID="{F0D6DE88-2ED7-407E-BAFE-9F95D7180635}" presName="tx1" presStyleLbl="revTx" presStyleIdx="0" presStyleCnt="6"/>
      <dgm:spPr/>
    </dgm:pt>
    <dgm:pt modelId="{797CE1DF-A9BD-4D52-B4FD-999F9EC313EB}" type="pres">
      <dgm:prSet presAssocID="{F0D6DE88-2ED7-407E-BAFE-9F95D7180635}" presName="vert1" presStyleCnt="0"/>
      <dgm:spPr/>
    </dgm:pt>
    <dgm:pt modelId="{CD1D28B2-1008-48F5-8D0E-70278E23C036}" type="pres">
      <dgm:prSet presAssocID="{361FCCE1-8AB9-4C50-B984-EAB8E6C34127}" presName="thickLine" presStyleLbl="alignNode1" presStyleIdx="1" presStyleCnt="6"/>
      <dgm:spPr/>
    </dgm:pt>
    <dgm:pt modelId="{5D8785C0-6E71-447B-86F5-D60F879233D0}" type="pres">
      <dgm:prSet presAssocID="{361FCCE1-8AB9-4C50-B984-EAB8E6C34127}" presName="horz1" presStyleCnt="0"/>
      <dgm:spPr/>
    </dgm:pt>
    <dgm:pt modelId="{A4FD51F8-3548-48E1-8959-E13E1DD53F01}" type="pres">
      <dgm:prSet presAssocID="{361FCCE1-8AB9-4C50-B984-EAB8E6C34127}" presName="tx1" presStyleLbl="revTx" presStyleIdx="1" presStyleCnt="6"/>
      <dgm:spPr/>
    </dgm:pt>
    <dgm:pt modelId="{9FBD5D3F-85D8-4D7D-94C3-31F204D97EFE}" type="pres">
      <dgm:prSet presAssocID="{361FCCE1-8AB9-4C50-B984-EAB8E6C34127}" presName="vert1" presStyleCnt="0"/>
      <dgm:spPr/>
    </dgm:pt>
    <dgm:pt modelId="{82CCD322-E525-4A7F-8CEA-227A0D284250}" type="pres">
      <dgm:prSet presAssocID="{CD5D7500-F8A4-4560-85A0-A3EE9FDD59B7}" presName="thickLine" presStyleLbl="alignNode1" presStyleIdx="2" presStyleCnt="6"/>
      <dgm:spPr/>
    </dgm:pt>
    <dgm:pt modelId="{D532AAE9-573C-487B-B88A-8FFB3FBC47E0}" type="pres">
      <dgm:prSet presAssocID="{CD5D7500-F8A4-4560-85A0-A3EE9FDD59B7}" presName="horz1" presStyleCnt="0"/>
      <dgm:spPr/>
    </dgm:pt>
    <dgm:pt modelId="{275A18CC-2277-44DA-9EED-35C8C07503DE}" type="pres">
      <dgm:prSet presAssocID="{CD5D7500-F8A4-4560-85A0-A3EE9FDD59B7}" presName="tx1" presStyleLbl="revTx" presStyleIdx="2" presStyleCnt="6"/>
      <dgm:spPr/>
    </dgm:pt>
    <dgm:pt modelId="{4D96900F-F48E-4210-B054-6B32570470FA}" type="pres">
      <dgm:prSet presAssocID="{CD5D7500-F8A4-4560-85A0-A3EE9FDD59B7}" presName="vert1" presStyleCnt="0"/>
      <dgm:spPr/>
    </dgm:pt>
    <dgm:pt modelId="{95430843-95B9-48EC-A647-2EC6DF6DD302}" type="pres">
      <dgm:prSet presAssocID="{3FF9FC22-5D5A-4A84-9DC0-1BAA0C75C0D9}" presName="thickLine" presStyleLbl="alignNode1" presStyleIdx="3" presStyleCnt="6"/>
      <dgm:spPr/>
    </dgm:pt>
    <dgm:pt modelId="{71E9E6B6-2EFA-47A6-9C03-E2BE26028C72}" type="pres">
      <dgm:prSet presAssocID="{3FF9FC22-5D5A-4A84-9DC0-1BAA0C75C0D9}" presName="horz1" presStyleCnt="0"/>
      <dgm:spPr/>
    </dgm:pt>
    <dgm:pt modelId="{A8392C2A-3295-4B98-83D3-528816C2DA66}" type="pres">
      <dgm:prSet presAssocID="{3FF9FC22-5D5A-4A84-9DC0-1BAA0C75C0D9}" presName="tx1" presStyleLbl="revTx" presStyleIdx="3" presStyleCnt="6"/>
      <dgm:spPr/>
    </dgm:pt>
    <dgm:pt modelId="{255AA366-7667-4D17-A388-E0624BC1B77B}" type="pres">
      <dgm:prSet presAssocID="{3FF9FC22-5D5A-4A84-9DC0-1BAA0C75C0D9}" presName="vert1" presStyleCnt="0"/>
      <dgm:spPr/>
    </dgm:pt>
    <dgm:pt modelId="{8CE8ADC7-BE2B-4D1B-ABB2-07FF370A2AB4}" type="pres">
      <dgm:prSet presAssocID="{91F560A2-5AAE-4EE2-A563-1247550112A1}" presName="thickLine" presStyleLbl="alignNode1" presStyleIdx="4" presStyleCnt="6"/>
      <dgm:spPr/>
    </dgm:pt>
    <dgm:pt modelId="{2DD67D4B-79D3-4CC1-AEF0-F9304B073A3B}" type="pres">
      <dgm:prSet presAssocID="{91F560A2-5AAE-4EE2-A563-1247550112A1}" presName="horz1" presStyleCnt="0"/>
      <dgm:spPr/>
    </dgm:pt>
    <dgm:pt modelId="{E1B8D746-A2C1-4CFF-865A-0285C26EAA78}" type="pres">
      <dgm:prSet presAssocID="{91F560A2-5AAE-4EE2-A563-1247550112A1}" presName="tx1" presStyleLbl="revTx" presStyleIdx="4" presStyleCnt="6"/>
      <dgm:spPr/>
    </dgm:pt>
    <dgm:pt modelId="{EBF9935E-F261-4CDB-83B0-FB67573509D7}" type="pres">
      <dgm:prSet presAssocID="{91F560A2-5AAE-4EE2-A563-1247550112A1}" presName="vert1" presStyleCnt="0"/>
      <dgm:spPr/>
    </dgm:pt>
    <dgm:pt modelId="{ABA28036-28B2-4A2D-894E-1E138379A1E8}" type="pres">
      <dgm:prSet presAssocID="{4719FF7C-F3B7-47A4-A957-CE35F71A9791}" presName="thickLine" presStyleLbl="alignNode1" presStyleIdx="5" presStyleCnt="6"/>
      <dgm:spPr/>
    </dgm:pt>
    <dgm:pt modelId="{C13FF153-4065-4C93-87C3-595A5A10AEEB}" type="pres">
      <dgm:prSet presAssocID="{4719FF7C-F3B7-47A4-A957-CE35F71A9791}" presName="horz1" presStyleCnt="0"/>
      <dgm:spPr/>
    </dgm:pt>
    <dgm:pt modelId="{9CD7DE7C-6172-4049-A090-BF9D96367535}" type="pres">
      <dgm:prSet presAssocID="{4719FF7C-F3B7-47A4-A957-CE35F71A9791}" presName="tx1" presStyleLbl="revTx" presStyleIdx="5" presStyleCnt="6"/>
      <dgm:spPr/>
    </dgm:pt>
    <dgm:pt modelId="{749D33DB-7221-4809-8BE1-41BE9FD4CC96}" type="pres">
      <dgm:prSet presAssocID="{4719FF7C-F3B7-47A4-A957-CE35F71A9791}" presName="vert1" presStyleCnt="0"/>
      <dgm:spPr/>
    </dgm:pt>
  </dgm:ptLst>
  <dgm:cxnLst>
    <dgm:cxn modelId="{9BA77518-0738-455F-9BB4-058FA7511DA9}" srcId="{DF2CCAC1-8E90-491F-A5AD-D86C87A8B2AF}" destId="{3FF9FC22-5D5A-4A84-9DC0-1BAA0C75C0D9}" srcOrd="3" destOrd="0" parTransId="{ACA42CF1-4826-4E5D-964D-ED522BF12ADB}" sibTransId="{BACB5732-6CE1-4D8B-B6B7-C54D07B9B5C1}"/>
    <dgm:cxn modelId="{0CEBF421-0FF9-439F-ACB2-A0A4F58C3D9E}" type="presOf" srcId="{361FCCE1-8AB9-4C50-B984-EAB8E6C34127}" destId="{A4FD51F8-3548-48E1-8959-E13E1DD53F01}" srcOrd="0" destOrd="0" presId="urn:microsoft.com/office/officeart/2008/layout/LinedList"/>
    <dgm:cxn modelId="{E768472E-F266-47F5-938A-63AC52FF5CE5}" type="presOf" srcId="{F0D6DE88-2ED7-407E-BAFE-9F95D7180635}" destId="{697E4750-0CE8-442A-8DEA-911E3756EC3C}" srcOrd="0" destOrd="0" presId="urn:microsoft.com/office/officeart/2008/layout/LinedList"/>
    <dgm:cxn modelId="{D55B803C-8E0D-4682-A627-06D13C2FA62F}" srcId="{DF2CCAC1-8E90-491F-A5AD-D86C87A8B2AF}" destId="{F0D6DE88-2ED7-407E-BAFE-9F95D7180635}" srcOrd="0" destOrd="0" parTransId="{A2A9D3BD-6FD5-4541-A854-33003921DE3D}" sibTransId="{21BA90F2-18CB-41E3-B3C7-13728431A76D}"/>
    <dgm:cxn modelId="{754B354F-665A-4199-A6A7-FE5AC53DE288}" type="presOf" srcId="{3FF9FC22-5D5A-4A84-9DC0-1BAA0C75C0D9}" destId="{A8392C2A-3295-4B98-83D3-528816C2DA66}" srcOrd="0" destOrd="0" presId="urn:microsoft.com/office/officeart/2008/layout/LinedList"/>
    <dgm:cxn modelId="{4F9F4A70-1194-4E68-A288-68E9E76F68C3}" srcId="{DF2CCAC1-8E90-491F-A5AD-D86C87A8B2AF}" destId="{CD5D7500-F8A4-4560-85A0-A3EE9FDD59B7}" srcOrd="2" destOrd="0" parTransId="{E74499BD-9E64-4A4D-A416-7F9CD31725EE}" sibTransId="{EE7767A6-C253-42AA-8AE9-52DE9776229D}"/>
    <dgm:cxn modelId="{E8864351-08A8-4BD2-9DA9-ED42F7598CF8}" type="presOf" srcId="{4719FF7C-F3B7-47A4-A957-CE35F71A9791}" destId="{9CD7DE7C-6172-4049-A090-BF9D96367535}" srcOrd="0" destOrd="0" presId="urn:microsoft.com/office/officeart/2008/layout/LinedList"/>
    <dgm:cxn modelId="{E064E585-3DB6-4BCF-B40C-94861B28295E}" type="presOf" srcId="{CD5D7500-F8A4-4560-85A0-A3EE9FDD59B7}" destId="{275A18CC-2277-44DA-9EED-35C8C07503DE}" srcOrd="0" destOrd="0" presId="urn:microsoft.com/office/officeart/2008/layout/LinedList"/>
    <dgm:cxn modelId="{3CBF079D-8B62-4CF6-A178-5BE94F57E1A3}" type="presOf" srcId="{DF2CCAC1-8E90-491F-A5AD-D86C87A8B2AF}" destId="{3DE2A9ED-BBE0-4C8D-952C-51C71C0543FE}" srcOrd="0" destOrd="0" presId="urn:microsoft.com/office/officeart/2008/layout/LinedList"/>
    <dgm:cxn modelId="{FAA367B9-508B-47E9-81B8-FA9958C7C954}" type="presOf" srcId="{91F560A2-5AAE-4EE2-A563-1247550112A1}" destId="{E1B8D746-A2C1-4CFF-865A-0285C26EAA78}" srcOrd="0" destOrd="0" presId="urn:microsoft.com/office/officeart/2008/layout/LinedList"/>
    <dgm:cxn modelId="{490E32BE-360B-49A9-8825-AB4BBD2E80FB}" srcId="{DF2CCAC1-8E90-491F-A5AD-D86C87A8B2AF}" destId="{4719FF7C-F3B7-47A4-A957-CE35F71A9791}" srcOrd="5" destOrd="0" parTransId="{7DBBE45C-746B-497A-9CEE-BC3ACED77BC4}" sibTransId="{17F9914F-3834-41BA-9FCB-F5FD1EEF5794}"/>
    <dgm:cxn modelId="{37930FD2-70D2-4420-9991-FE3B110DCF4A}" srcId="{DF2CCAC1-8E90-491F-A5AD-D86C87A8B2AF}" destId="{91F560A2-5AAE-4EE2-A563-1247550112A1}" srcOrd="4" destOrd="0" parTransId="{D9EA51D9-04C2-438F-AE52-73F4D829BAAF}" sibTransId="{14129868-31C8-403C-A6C9-03F5AE899A5B}"/>
    <dgm:cxn modelId="{5A13B1E9-5E0A-4D94-8993-CFC020428BFD}" srcId="{DF2CCAC1-8E90-491F-A5AD-D86C87A8B2AF}" destId="{361FCCE1-8AB9-4C50-B984-EAB8E6C34127}" srcOrd="1" destOrd="0" parTransId="{4B30472F-B07B-43DD-A83F-B99F17DA4690}" sibTransId="{7409586A-73E3-4CA5-9C27-B30FC56F3212}"/>
    <dgm:cxn modelId="{39F7EE79-10DD-4B48-82D2-556C8AE7C4E7}" type="presParOf" srcId="{3DE2A9ED-BBE0-4C8D-952C-51C71C0543FE}" destId="{61ECE061-C66B-4C2E-BCCB-F288FE1E923A}" srcOrd="0" destOrd="0" presId="urn:microsoft.com/office/officeart/2008/layout/LinedList"/>
    <dgm:cxn modelId="{61C3EB8F-F89C-40E0-B2D5-38FE0044A226}" type="presParOf" srcId="{3DE2A9ED-BBE0-4C8D-952C-51C71C0543FE}" destId="{73B60060-4C34-4976-92F5-F230AA7A986E}" srcOrd="1" destOrd="0" presId="urn:microsoft.com/office/officeart/2008/layout/LinedList"/>
    <dgm:cxn modelId="{CD1DBE94-51A2-471C-9EA4-9E55211E67B6}" type="presParOf" srcId="{73B60060-4C34-4976-92F5-F230AA7A986E}" destId="{697E4750-0CE8-442A-8DEA-911E3756EC3C}" srcOrd="0" destOrd="0" presId="urn:microsoft.com/office/officeart/2008/layout/LinedList"/>
    <dgm:cxn modelId="{9DDA61D6-80AF-4E2B-A8B8-2336FDEBF46D}" type="presParOf" srcId="{73B60060-4C34-4976-92F5-F230AA7A986E}" destId="{797CE1DF-A9BD-4D52-B4FD-999F9EC313EB}" srcOrd="1" destOrd="0" presId="urn:microsoft.com/office/officeart/2008/layout/LinedList"/>
    <dgm:cxn modelId="{F42451F3-AB38-4A82-8ED8-50CE4445F1CA}" type="presParOf" srcId="{3DE2A9ED-BBE0-4C8D-952C-51C71C0543FE}" destId="{CD1D28B2-1008-48F5-8D0E-70278E23C036}" srcOrd="2" destOrd="0" presId="urn:microsoft.com/office/officeart/2008/layout/LinedList"/>
    <dgm:cxn modelId="{DF1E8667-21A5-4E1A-AB9F-6C93EE48126E}" type="presParOf" srcId="{3DE2A9ED-BBE0-4C8D-952C-51C71C0543FE}" destId="{5D8785C0-6E71-447B-86F5-D60F879233D0}" srcOrd="3" destOrd="0" presId="urn:microsoft.com/office/officeart/2008/layout/LinedList"/>
    <dgm:cxn modelId="{3FBBFC1E-76FE-4F0E-8E5F-DCCA69BC3ADE}" type="presParOf" srcId="{5D8785C0-6E71-447B-86F5-D60F879233D0}" destId="{A4FD51F8-3548-48E1-8959-E13E1DD53F01}" srcOrd="0" destOrd="0" presId="urn:microsoft.com/office/officeart/2008/layout/LinedList"/>
    <dgm:cxn modelId="{583E3735-8D57-412B-A502-80200B7D7C18}" type="presParOf" srcId="{5D8785C0-6E71-447B-86F5-D60F879233D0}" destId="{9FBD5D3F-85D8-4D7D-94C3-31F204D97EFE}" srcOrd="1" destOrd="0" presId="urn:microsoft.com/office/officeart/2008/layout/LinedList"/>
    <dgm:cxn modelId="{C5D8F702-74F1-40A4-8B62-239533A1580C}" type="presParOf" srcId="{3DE2A9ED-BBE0-4C8D-952C-51C71C0543FE}" destId="{82CCD322-E525-4A7F-8CEA-227A0D284250}" srcOrd="4" destOrd="0" presId="urn:microsoft.com/office/officeart/2008/layout/LinedList"/>
    <dgm:cxn modelId="{AE99894D-D376-478F-A3A7-7F8B2B22FF31}" type="presParOf" srcId="{3DE2A9ED-BBE0-4C8D-952C-51C71C0543FE}" destId="{D532AAE9-573C-487B-B88A-8FFB3FBC47E0}" srcOrd="5" destOrd="0" presId="urn:microsoft.com/office/officeart/2008/layout/LinedList"/>
    <dgm:cxn modelId="{3F0970BB-36A1-463F-914A-BA83F8EA60BB}" type="presParOf" srcId="{D532AAE9-573C-487B-B88A-8FFB3FBC47E0}" destId="{275A18CC-2277-44DA-9EED-35C8C07503DE}" srcOrd="0" destOrd="0" presId="urn:microsoft.com/office/officeart/2008/layout/LinedList"/>
    <dgm:cxn modelId="{B9DF8E03-84DA-4B25-A193-B3BEF0A2893E}" type="presParOf" srcId="{D532AAE9-573C-487B-B88A-8FFB3FBC47E0}" destId="{4D96900F-F48E-4210-B054-6B32570470FA}" srcOrd="1" destOrd="0" presId="urn:microsoft.com/office/officeart/2008/layout/LinedList"/>
    <dgm:cxn modelId="{ECC78572-188F-438E-B6B2-50DDBAA68E7A}" type="presParOf" srcId="{3DE2A9ED-BBE0-4C8D-952C-51C71C0543FE}" destId="{95430843-95B9-48EC-A647-2EC6DF6DD302}" srcOrd="6" destOrd="0" presId="urn:microsoft.com/office/officeart/2008/layout/LinedList"/>
    <dgm:cxn modelId="{C777C5E7-556C-4F40-B28B-41C6901D1340}" type="presParOf" srcId="{3DE2A9ED-BBE0-4C8D-952C-51C71C0543FE}" destId="{71E9E6B6-2EFA-47A6-9C03-E2BE26028C72}" srcOrd="7" destOrd="0" presId="urn:microsoft.com/office/officeart/2008/layout/LinedList"/>
    <dgm:cxn modelId="{104A9B4A-ACFF-49B2-A5D7-8B0E903F92E1}" type="presParOf" srcId="{71E9E6B6-2EFA-47A6-9C03-E2BE26028C72}" destId="{A8392C2A-3295-4B98-83D3-528816C2DA66}" srcOrd="0" destOrd="0" presId="urn:microsoft.com/office/officeart/2008/layout/LinedList"/>
    <dgm:cxn modelId="{0C859547-DCF4-4BA3-8E08-A802D00841D9}" type="presParOf" srcId="{71E9E6B6-2EFA-47A6-9C03-E2BE26028C72}" destId="{255AA366-7667-4D17-A388-E0624BC1B77B}" srcOrd="1" destOrd="0" presId="urn:microsoft.com/office/officeart/2008/layout/LinedList"/>
    <dgm:cxn modelId="{CC6BD854-D279-4E70-89CC-28D76939F243}" type="presParOf" srcId="{3DE2A9ED-BBE0-4C8D-952C-51C71C0543FE}" destId="{8CE8ADC7-BE2B-4D1B-ABB2-07FF370A2AB4}" srcOrd="8" destOrd="0" presId="urn:microsoft.com/office/officeart/2008/layout/LinedList"/>
    <dgm:cxn modelId="{9843FE5F-3FA6-4F1F-94E5-02D13F0C9074}" type="presParOf" srcId="{3DE2A9ED-BBE0-4C8D-952C-51C71C0543FE}" destId="{2DD67D4B-79D3-4CC1-AEF0-F9304B073A3B}" srcOrd="9" destOrd="0" presId="urn:microsoft.com/office/officeart/2008/layout/LinedList"/>
    <dgm:cxn modelId="{1C05A670-7D91-4A93-A5F7-CF9A0C06FDE5}" type="presParOf" srcId="{2DD67D4B-79D3-4CC1-AEF0-F9304B073A3B}" destId="{E1B8D746-A2C1-4CFF-865A-0285C26EAA78}" srcOrd="0" destOrd="0" presId="urn:microsoft.com/office/officeart/2008/layout/LinedList"/>
    <dgm:cxn modelId="{7D0DB3C6-10E6-4D39-821F-818CCE3BCCB7}" type="presParOf" srcId="{2DD67D4B-79D3-4CC1-AEF0-F9304B073A3B}" destId="{EBF9935E-F261-4CDB-83B0-FB67573509D7}" srcOrd="1" destOrd="0" presId="urn:microsoft.com/office/officeart/2008/layout/LinedList"/>
    <dgm:cxn modelId="{4E5EF49C-A819-4668-B1CC-D9D40ED9E575}" type="presParOf" srcId="{3DE2A9ED-BBE0-4C8D-952C-51C71C0543FE}" destId="{ABA28036-28B2-4A2D-894E-1E138379A1E8}" srcOrd="10" destOrd="0" presId="urn:microsoft.com/office/officeart/2008/layout/LinedList"/>
    <dgm:cxn modelId="{5E229A36-22F4-4972-820A-5A58E2A0772F}" type="presParOf" srcId="{3DE2A9ED-BBE0-4C8D-952C-51C71C0543FE}" destId="{C13FF153-4065-4C93-87C3-595A5A10AEEB}" srcOrd="11" destOrd="0" presId="urn:microsoft.com/office/officeart/2008/layout/LinedList"/>
    <dgm:cxn modelId="{BFD016ED-643E-4EAD-A96F-87519CE29891}" type="presParOf" srcId="{C13FF153-4065-4C93-87C3-595A5A10AEEB}" destId="{9CD7DE7C-6172-4049-A090-BF9D96367535}" srcOrd="0" destOrd="0" presId="urn:microsoft.com/office/officeart/2008/layout/LinedList"/>
    <dgm:cxn modelId="{B4B80857-1726-4580-9C66-884D8D95FD07}" type="presParOf" srcId="{C13FF153-4065-4C93-87C3-595A5A10AEEB}" destId="{749D33DB-7221-4809-8BE1-41BE9FD4CC9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D6AFFC4-30F7-4664-82EB-896A953669B4}" type="doc">
      <dgm:prSet loTypeId="urn:microsoft.com/office/officeart/2016/7/layout/VerticalSolidActionList" loCatId="List" qsTypeId="urn:microsoft.com/office/officeart/2005/8/quickstyle/simple4" qsCatId="simple" csTypeId="urn:microsoft.com/office/officeart/2005/8/colors/colorful5" csCatId="colorful"/>
      <dgm:spPr/>
      <dgm:t>
        <a:bodyPr/>
        <a:lstStyle/>
        <a:p>
          <a:endParaRPr lang="en-US"/>
        </a:p>
      </dgm:t>
    </dgm:pt>
    <dgm:pt modelId="{8461AE48-1219-4C4A-81AE-5FAE03E7F843}">
      <dgm:prSet/>
      <dgm:spPr/>
      <dgm:t>
        <a:bodyPr/>
        <a:lstStyle/>
        <a:p>
          <a:r>
            <a:rPr lang="en-US"/>
            <a:t>Best</a:t>
          </a:r>
        </a:p>
      </dgm:t>
    </dgm:pt>
    <dgm:pt modelId="{25852FA5-1C11-4266-8C23-C4157EEAA5C0}" type="parTrans" cxnId="{A4FDAA2E-72B2-4F0D-8023-16C3175B25AB}">
      <dgm:prSet/>
      <dgm:spPr/>
      <dgm:t>
        <a:bodyPr/>
        <a:lstStyle/>
        <a:p>
          <a:endParaRPr lang="en-US"/>
        </a:p>
      </dgm:t>
    </dgm:pt>
    <dgm:pt modelId="{711D7E7E-2C75-4066-A823-9D3496C6077A}" type="sibTrans" cxnId="{A4FDAA2E-72B2-4F0D-8023-16C3175B25AB}">
      <dgm:prSet/>
      <dgm:spPr/>
      <dgm:t>
        <a:bodyPr/>
        <a:lstStyle/>
        <a:p>
          <a:endParaRPr lang="en-US"/>
        </a:p>
      </dgm:t>
    </dgm:pt>
    <dgm:pt modelId="{322EC75F-7F50-4FD3-BE4E-2E1A5CC8B096}">
      <dgm:prSet/>
      <dgm:spPr/>
      <dgm:t>
        <a:bodyPr/>
        <a:lstStyle/>
        <a:p>
          <a:r>
            <a:rPr lang="en-US"/>
            <a:t>HELOC: Best for ongoing projects</a:t>
          </a:r>
        </a:p>
      </dgm:t>
    </dgm:pt>
    <dgm:pt modelId="{B95745D5-ACAE-43E2-8185-F3DFCD308F5E}" type="parTrans" cxnId="{C6087F62-2CA4-4896-8AB1-A11880F4EEFB}">
      <dgm:prSet/>
      <dgm:spPr/>
      <dgm:t>
        <a:bodyPr/>
        <a:lstStyle/>
        <a:p>
          <a:endParaRPr lang="en-US"/>
        </a:p>
      </dgm:t>
    </dgm:pt>
    <dgm:pt modelId="{C363CE22-9B2A-4A58-BC48-506C6DBFCE14}" type="sibTrans" cxnId="{C6087F62-2CA4-4896-8AB1-A11880F4EEFB}">
      <dgm:prSet/>
      <dgm:spPr/>
      <dgm:t>
        <a:bodyPr/>
        <a:lstStyle/>
        <a:p>
          <a:endParaRPr lang="en-US"/>
        </a:p>
      </dgm:t>
    </dgm:pt>
    <dgm:pt modelId="{1D488FE0-5739-4E09-9117-A5AB92468CBE}">
      <dgm:prSet/>
      <dgm:spPr/>
      <dgm:t>
        <a:bodyPr/>
        <a:lstStyle/>
        <a:p>
          <a:r>
            <a:rPr lang="en-US"/>
            <a:t>Home</a:t>
          </a:r>
        </a:p>
      </dgm:t>
    </dgm:pt>
    <dgm:pt modelId="{D66D0A0B-46B3-42FF-8CC9-156F47030329}" type="parTrans" cxnId="{33AA8D15-6BE1-4695-9BB0-2E0ECD07A60B}">
      <dgm:prSet/>
      <dgm:spPr/>
      <dgm:t>
        <a:bodyPr/>
        <a:lstStyle/>
        <a:p>
          <a:endParaRPr lang="en-US"/>
        </a:p>
      </dgm:t>
    </dgm:pt>
    <dgm:pt modelId="{BBBCA0EF-31A7-4B9A-8638-2CF3854E8990}" type="sibTrans" cxnId="{33AA8D15-6BE1-4695-9BB0-2E0ECD07A60B}">
      <dgm:prSet/>
      <dgm:spPr/>
      <dgm:t>
        <a:bodyPr/>
        <a:lstStyle/>
        <a:p>
          <a:endParaRPr lang="en-US"/>
        </a:p>
      </dgm:t>
    </dgm:pt>
    <dgm:pt modelId="{8F10E2E5-2E7C-49C7-AC60-37822EC9AECE}">
      <dgm:prSet/>
      <dgm:spPr/>
      <dgm:t>
        <a:bodyPr/>
        <a:lstStyle/>
        <a:p>
          <a:r>
            <a:rPr lang="en-US"/>
            <a:t>Home Improvement Loan: Best for one-time projects</a:t>
          </a:r>
        </a:p>
      </dgm:t>
    </dgm:pt>
    <dgm:pt modelId="{A24445AE-7DBB-4E06-93F5-1A4BC643AD0F}" type="parTrans" cxnId="{6E3A5469-A57F-401D-B0F0-8A0F1F69FAEB}">
      <dgm:prSet/>
      <dgm:spPr/>
      <dgm:t>
        <a:bodyPr/>
        <a:lstStyle/>
        <a:p>
          <a:endParaRPr lang="en-US"/>
        </a:p>
      </dgm:t>
    </dgm:pt>
    <dgm:pt modelId="{68A35459-DE78-4D16-A094-1D1E33D616F4}" type="sibTrans" cxnId="{6E3A5469-A57F-401D-B0F0-8A0F1F69FAEB}">
      <dgm:prSet/>
      <dgm:spPr/>
      <dgm:t>
        <a:bodyPr/>
        <a:lstStyle/>
        <a:p>
          <a:endParaRPr lang="en-US"/>
        </a:p>
      </dgm:t>
    </dgm:pt>
    <dgm:pt modelId="{D51A3524-0A7B-4B6E-87CB-22330A0B71A4}">
      <dgm:prSet/>
      <dgm:spPr/>
      <dgm:t>
        <a:bodyPr/>
        <a:lstStyle/>
        <a:p>
          <a:r>
            <a:rPr lang="en-US"/>
            <a:t>Best</a:t>
          </a:r>
        </a:p>
      </dgm:t>
    </dgm:pt>
    <dgm:pt modelId="{756A5436-9571-4175-B947-0E64ED9739C3}" type="parTrans" cxnId="{D474CDB8-697C-458A-AB3F-626350E2B259}">
      <dgm:prSet/>
      <dgm:spPr/>
      <dgm:t>
        <a:bodyPr/>
        <a:lstStyle/>
        <a:p>
          <a:endParaRPr lang="en-US"/>
        </a:p>
      </dgm:t>
    </dgm:pt>
    <dgm:pt modelId="{CBA4686E-187C-45EC-906F-12332718C7FF}" type="sibTrans" cxnId="{D474CDB8-697C-458A-AB3F-626350E2B259}">
      <dgm:prSet/>
      <dgm:spPr/>
      <dgm:t>
        <a:bodyPr/>
        <a:lstStyle/>
        <a:p>
          <a:endParaRPr lang="en-US"/>
        </a:p>
      </dgm:t>
    </dgm:pt>
    <dgm:pt modelId="{103555D8-5B53-432A-BBBA-7CF3C92568B0}">
      <dgm:prSet/>
      <dgm:spPr/>
      <dgm:t>
        <a:bodyPr/>
        <a:lstStyle/>
        <a:p>
          <a:r>
            <a:rPr lang="en-US"/>
            <a:t>HEI: Best for payment flexibility</a:t>
          </a:r>
        </a:p>
      </dgm:t>
    </dgm:pt>
    <dgm:pt modelId="{FB9FAD21-BD0B-484D-B768-FE597FA117AA}" type="parTrans" cxnId="{5F0CB832-085F-468B-B04D-49D87C7F4BE4}">
      <dgm:prSet/>
      <dgm:spPr/>
      <dgm:t>
        <a:bodyPr/>
        <a:lstStyle/>
        <a:p>
          <a:endParaRPr lang="en-US"/>
        </a:p>
      </dgm:t>
    </dgm:pt>
    <dgm:pt modelId="{E15E9C3A-80E1-4E3C-870E-E6D24CCCA89C}" type="sibTrans" cxnId="{5F0CB832-085F-468B-B04D-49D87C7F4BE4}">
      <dgm:prSet/>
      <dgm:spPr/>
      <dgm:t>
        <a:bodyPr/>
        <a:lstStyle/>
        <a:p>
          <a:endParaRPr lang="en-US"/>
        </a:p>
      </dgm:t>
    </dgm:pt>
    <dgm:pt modelId="{66047CD5-1A01-4528-9DAE-0C6CDDAC5D28}" type="pres">
      <dgm:prSet presAssocID="{3D6AFFC4-30F7-4664-82EB-896A953669B4}" presName="Name0" presStyleCnt="0">
        <dgm:presLayoutVars>
          <dgm:dir/>
          <dgm:animLvl val="lvl"/>
          <dgm:resizeHandles val="exact"/>
        </dgm:presLayoutVars>
      </dgm:prSet>
      <dgm:spPr/>
    </dgm:pt>
    <dgm:pt modelId="{EBC35DAB-B6F4-41BD-805E-FF061F0A1394}" type="pres">
      <dgm:prSet presAssocID="{8461AE48-1219-4C4A-81AE-5FAE03E7F843}" presName="linNode" presStyleCnt="0"/>
      <dgm:spPr/>
    </dgm:pt>
    <dgm:pt modelId="{33FA4BA2-EA6E-4FB1-9DB6-3AD1A3083E50}" type="pres">
      <dgm:prSet presAssocID="{8461AE48-1219-4C4A-81AE-5FAE03E7F843}" presName="parentText" presStyleLbl="alignNode1" presStyleIdx="0" presStyleCnt="3">
        <dgm:presLayoutVars>
          <dgm:chMax val="1"/>
          <dgm:bulletEnabled/>
        </dgm:presLayoutVars>
      </dgm:prSet>
      <dgm:spPr/>
    </dgm:pt>
    <dgm:pt modelId="{6E817B9F-5B9C-4918-85E0-92158334BAE5}" type="pres">
      <dgm:prSet presAssocID="{8461AE48-1219-4C4A-81AE-5FAE03E7F843}" presName="descendantText" presStyleLbl="alignAccFollowNode1" presStyleIdx="0" presStyleCnt="3">
        <dgm:presLayoutVars>
          <dgm:bulletEnabled/>
        </dgm:presLayoutVars>
      </dgm:prSet>
      <dgm:spPr/>
    </dgm:pt>
    <dgm:pt modelId="{5C51ABB5-AA52-4135-BB89-DBD408EFBAC3}" type="pres">
      <dgm:prSet presAssocID="{711D7E7E-2C75-4066-A823-9D3496C6077A}" presName="sp" presStyleCnt="0"/>
      <dgm:spPr/>
    </dgm:pt>
    <dgm:pt modelId="{157E1F0B-DB45-43D5-AAC5-2FBC4CF6988B}" type="pres">
      <dgm:prSet presAssocID="{1D488FE0-5739-4E09-9117-A5AB92468CBE}" presName="linNode" presStyleCnt="0"/>
      <dgm:spPr/>
    </dgm:pt>
    <dgm:pt modelId="{E93FE489-C696-44C7-B79A-D63E8608812D}" type="pres">
      <dgm:prSet presAssocID="{1D488FE0-5739-4E09-9117-A5AB92468CBE}" presName="parentText" presStyleLbl="alignNode1" presStyleIdx="1" presStyleCnt="3">
        <dgm:presLayoutVars>
          <dgm:chMax val="1"/>
          <dgm:bulletEnabled/>
        </dgm:presLayoutVars>
      </dgm:prSet>
      <dgm:spPr/>
    </dgm:pt>
    <dgm:pt modelId="{839AB3B0-64B1-498C-AC9A-DA8ACAB79B26}" type="pres">
      <dgm:prSet presAssocID="{1D488FE0-5739-4E09-9117-A5AB92468CBE}" presName="descendantText" presStyleLbl="alignAccFollowNode1" presStyleIdx="1" presStyleCnt="3">
        <dgm:presLayoutVars>
          <dgm:bulletEnabled/>
        </dgm:presLayoutVars>
      </dgm:prSet>
      <dgm:spPr/>
    </dgm:pt>
    <dgm:pt modelId="{3B30032F-8CDD-4816-BBAE-836807E477AC}" type="pres">
      <dgm:prSet presAssocID="{BBBCA0EF-31A7-4B9A-8638-2CF3854E8990}" presName="sp" presStyleCnt="0"/>
      <dgm:spPr/>
    </dgm:pt>
    <dgm:pt modelId="{E0BAA590-B40A-44F4-A019-E4C748037197}" type="pres">
      <dgm:prSet presAssocID="{D51A3524-0A7B-4B6E-87CB-22330A0B71A4}" presName="linNode" presStyleCnt="0"/>
      <dgm:spPr/>
    </dgm:pt>
    <dgm:pt modelId="{8BA112B1-E136-4804-B014-50D176088117}" type="pres">
      <dgm:prSet presAssocID="{D51A3524-0A7B-4B6E-87CB-22330A0B71A4}" presName="parentText" presStyleLbl="alignNode1" presStyleIdx="2" presStyleCnt="3">
        <dgm:presLayoutVars>
          <dgm:chMax val="1"/>
          <dgm:bulletEnabled/>
        </dgm:presLayoutVars>
      </dgm:prSet>
      <dgm:spPr/>
    </dgm:pt>
    <dgm:pt modelId="{01942BBA-57F5-4246-9F93-E80C984C2A21}" type="pres">
      <dgm:prSet presAssocID="{D51A3524-0A7B-4B6E-87CB-22330A0B71A4}" presName="descendantText" presStyleLbl="alignAccFollowNode1" presStyleIdx="2" presStyleCnt="3">
        <dgm:presLayoutVars>
          <dgm:bulletEnabled/>
        </dgm:presLayoutVars>
      </dgm:prSet>
      <dgm:spPr/>
    </dgm:pt>
  </dgm:ptLst>
  <dgm:cxnLst>
    <dgm:cxn modelId="{409FEC11-D276-4210-A4BD-359557E20E37}" type="presOf" srcId="{8461AE48-1219-4C4A-81AE-5FAE03E7F843}" destId="{33FA4BA2-EA6E-4FB1-9DB6-3AD1A3083E50}" srcOrd="0" destOrd="0" presId="urn:microsoft.com/office/officeart/2016/7/layout/VerticalSolidActionList"/>
    <dgm:cxn modelId="{33AA8D15-6BE1-4695-9BB0-2E0ECD07A60B}" srcId="{3D6AFFC4-30F7-4664-82EB-896A953669B4}" destId="{1D488FE0-5739-4E09-9117-A5AB92468CBE}" srcOrd="1" destOrd="0" parTransId="{D66D0A0B-46B3-42FF-8CC9-156F47030329}" sibTransId="{BBBCA0EF-31A7-4B9A-8638-2CF3854E8990}"/>
    <dgm:cxn modelId="{A4FDAA2E-72B2-4F0D-8023-16C3175B25AB}" srcId="{3D6AFFC4-30F7-4664-82EB-896A953669B4}" destId="{8461AE48-1219-4C4A-81AE-5FAE03E7F843}" srcOrd="0" destOrd="0" parTransId="{25852FA5-1C11-4266-8C23-C4157EEAA5C0}" sibTransId="{711D7E7E-2C75-4066-A823-9D3496C6077A}"/>
    <dgm:cxn modelId="{5F0CB832-085F-468B-B04D-49D87C7F4BE4}" srcId="{D51A3524-0A7B-4B6E-87CB-22330A0B71A4}" destId="{103555D8-5B53-432A-BBBA-7CF3C92568B0}" srcOrd="0" destOrd="0" parTransId="{FB9FAD21-BD0B-484D-B768-FE597FA117AA}" sibTransId="{E15E9C3A-80E1-4E3C-870E-E6D24CCCA89C}"/>
    <dgm:cxn modelId="{C6087F62-2CA4-4896-8AB1-A11880F4EEFB}" srcId="{8461AE48-1219-4C4A-81AE-5FAE03E7F843}" destId="{322EC75F-7F50-4FD3-BE4E-2E1A5CC8B096}" srcOrd="0" destOrd="0" parTransId="{B95745D5-ACAE-43E2-8185-F3DFCD308F5E}" sibTransId="{C363CE22-9B2A-4A58-BC48-506C6DBFCE14}"/>
    <dgm:cxn modelId="{6E3A5469-A57F-401D-B0F0-8A0F1F69FAEB}" srcId="{1D488FE0-5739-4E09-9117-A5AB92468CBE}" destId="{8F10E2E5-2E7C-49C7-AC60-37822EC9AECE}" srcOrd="0" destOrd="0" parTransId="{A24445AE-7DBB-4E06-93F5-1A4BC643AD0F}" sibTransId="{68A35459-DE78-4D16-A094-1D1E33D616F4}"/>
    <dgm:cxn modelId="{8C38EC6A-8030-4D12-8B3E-C6CE7141F865}" type="presOf" srcId="{1D488FE0-5739-4E09-9117-A5AB92468CBE}" destId="{E93FE489-C696-44C7-B79A-D63E8608812D}" srcOrd="0" destOrd="0" presId="urn:microsoft.com/office/officeart/2016/7/layout/VerticalSolidActionList"/>
    <dgm:cxn modelId="{6F95085A-8618-4AAC-A063-B27B516F8287}" type="presOf" srcId="{D51A3524-0A7B-4B6E-87CB-22330A0B71A4}" destId="{8BA112B1-E136-4804-B014-50D176088117}" srcOrd="0" destOrd="0" presId="urn:microsoft.com/office/officeart/2016/7/layout/VerticalSolidActionList"/>
    <dgm:cxn modelId="{27D4E27C-AFCE-48E5-A77B-6C646D88F9C2}" type="presOf" srcId="{322EC75F-7F50-4FD3-BE4E-2E1A5CC8B096}" destId="{6E817B9F-5B9C-4918-85E0-92158334BAE5}" srcOrd="0" destOrd="0" presId="urn:microsoft.com/office/officeart/2016/7/layout/VerticalSolidActionList"/>
    <dgm:cxn modelId="{50BCDD8D-56A7-4A45-A5F2-C577DF33E338}" type="presOf" srcId="{3D6AFFC4-30F7-4664-82EB-896A953669B4}" destId="{66047CD5-1A01-4528-9DAE-0C6CDDAC5D28}" srcOrd="0" destOrd="0" presId="urn:microsoft.com/office/officeart/2016/7/layout/VerticalSolidActionList"/>
    <dgm:cxn modelId="{DB505393-683C-4CA1-8DFF-1D00803C99AE}" type="presOf" srcId="{103555D8-5B53-432A-BBBA-7CF3C92568B0}" destId="{01942BBA-57F5-4246-9F93-E80C984C2A21}" srcOrd="0" destOrd="0" presId="urn:microsoft.com/office/officeart/2016/7/layout/VerticalSolidActionList"/>
    <dgm:cxn modelId="{D474CDB8-697C-458A-AB3F-626350E2B259}" srcId="{3D6AFFC4-30F7-4664-82EB-896A953669B4}" destId="{D51A3524-0A7B-4B6E-87CB-22330A0B71A4}" srcOrd="2" destOrd="0" parTransId="{756A5436-9571-4175-B947-0E64ED9739C3}" sibTransId="{CBA4686E-187C-45EC-906F-12332718C7FF}"/>
    <dgm:cxn modelId="{032B49CA-BDEE-4784-AD14-EA5EA77E0DAE}" type="presOf" srcId="{8F10E2E5-2E7C-49C7-AC60-37822EC9AECE}" destId="{839AB3B0-64B1-498C-AC9A-DA8ACAB79B26}" srcOrd="0" destOrd="0" presId="urn:microsoft.com/office/officeart/2016/7/layout/VerticalSolidActionList"/>
    <dgm:cxn modelId="{1C399A95-58D9-4E8B-947E-D85E6EB75D41}" type="presParOf" srcId="{66047CD5-1A01-4528-9DAE-0C6CDDAC5D28}" destId="{EBC35DAB-B6F4-41BD-805E-FF061F0A1394}" srcOrd="0" destOrd="0" presId="urn:microsoft.com/office/officeart/2016/7/layout/VerticalSolidActionList"/>
    <dgm:cxn modelId="{79A43C42-52A8-4978-8EC7-A83FC1252CF6}" type="presParOf" srcId="{EBC35DAB-B6F4-41BD-805E-FF061F0A1394}" destId="{33FA4BA2-EA6E-4FB1-9DB6-3AD1A3083E50}" srcOrd="0" destOrd="0" presId="urn:microsoft.com/office/officeart/2016/7/layout/VerticalSolidActionList"/>
    <dgm:cxn modelId="{58BEA4F1-F364-472F-923E-4E669FD1B9C2}" type="presParOf" srcId="{EBC35DAB-B6F4-41BD-805E-FF061F0A1394}" destId="{6E817B9F-5B9C-4918-85E0-92158334BAE5}" srcOrd="1" destOrd="0" presId="urn:microsoft.com/office/officeart/2016/7/layout/VerticalSolidActionList"/>
    <dgm:cxn modelId="{20B318A0-36F8-4062-823B-B5052F57E4C3}" type="presParOf" srcId="{66047CD5-1A01-4528-9DAE-0C6CDDAC5D28}" destId="{5C51ABB5-AA52-4135-BB89-DBD408EFBAC3}" srcOrd="1" destOrd="0" presId="urn:microsoft.com/office/officeart/2016/7/layout/VerticalSolidActionList"/>
    <dgm:cxn modelId="{39151147-0CDE-45B1-9281-72352BC6D805}" type="presParOf" srcId="{66047CD5-1A01-4528-9DAE-0C6CDDAC5D28}" destId="{157E1F0B-DB45-43D5-AAC5-2FBC4CF6988B}" srcOrd="2" destOrd="0" presId="urn:microsoft.com/office/officeart/2016/7/layout/VerticalSolidActionList"/>
    <dgm:cxn modelId="{5F263420-31BA-4458-B02D-F9B5D46713A5}" type="presParOf" srcId="{157E1F0B-DB45-43D5-AAC5-2FBC4CF6988B}" destId="{E93FE489-C696-44C7-B79A-D63E8608812D}" srcOrd="0" destOrd="0" presId="urn:microsoft.com/office/officeart/2016/7/layout/VerticalSolidActionList"/>
    <dgm:cxn modelId="{C4AFEDD1-3330-43C7-B9F2-16E186139B65}" type="presParOf" srcId="{157E1F0B-DB45-43D5-AAC5-2FBC4CF6988B}" destId="{839AB3B0-64B1-498C-AC9A-DA8ACAB79B26}" srcOrd="1" destOrd="0" presId="urn:microsoft.com/office/officeart/2016/7/layout/VerticalSolidActionList"/>
    <dgm:cxn modelId="{0B48DA13-08E7-4FC2-8D2F-DEB2265C6CED}" type="presParOf" srcId="{66047CD5-1A01-4528-9DAE-0C6CDDAC5D28}" destId="{3B30032F-8CDD-4816-BBAE-836807E477AC}" srcOrd="3" destOrd="0" presId="urn:microsoft.com/office/officeart/2016/7/layout/VerticalSolidActionList"/>
    <dgm:cxn modelId="{B2A2EF4F-93D5-47F3-8565-305EDDD4A96C}" type="presParOf" srcId="{66047CD5-1A01-4528-9DAE-0C6CDDAC5D28}" destId="{E0BAA590-B40A-44F4-A019-E4C748037197}" srcOrd="4" destOrd="0" presId="urn:microsoft.com/office/officeart/2016/7/layout/VerticalSolidActionList"/>
    <dgm:cxn modelId="{35E54768-B5A6-4838-A26A-3CF48A2BC6AA}" type="presParOf" srcId="{E0BAA590-B40A-44F4-A019-E4C748037197}" destId="{8BA112B1-E136-4804-B014-50D176088117}" srcOrd="0" destOrd="0" presId="urn:microsoft.com/office/officeart/2016/7/layout/VerticalSolidActionList"/>
    <dgm:cxn modelId="{61EBE442-6947-46A9-9892-1545170F9160}" type="presParOf" srcId="{E0BAA590-B40A-44F4-A019-E4C748037197}" destId="{01942BBA-57F5-4246-9F93-E80C984C2A21}"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F596346-285A-40C1-A5C4-778150260D67}"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DCF0EE6A-6FEA-42F7-A9B8-9B398EF80A06}">
      <dgm:prSet/>
      <dgm:spPr/>
      <dgm:t>
        <a:bodyPr/>
        <a:lstStyle/>
        <a:p>
          <a:r>
            <a:rPr lang="en-US"/>
            <a:t>Consider:</a:t>
          </a:r>
        </a:p>
      </dgm:t>
    </dgm:pt>
    <dgm:pt modelId="{68500040-5182-46B9-BA6A-B8F7FF36EC36}" type="parTrans" cxnId="{B24E522C-DB8C-4E2A-8220-24CFDD30DA3A}">
      <dgm:prSet/>
      <dgm:spPr/>
      <dgm:t>
        <a:bodyPr/>
        <a:lstStyle/>
        <a:p>
          <a:endParaRPr lang="en-US"/>
        </a:p>
      </dgm:t>
    </dgm:pt>
    <dgm:pt modelId="{25AF0DD4-AB57-4096-B555-B56EDC4EB6FD}" type="sibTrans" cxnId="{B24E522C-DB8C-4E2A-8220-24CFDD30DA3A}">
      <dgm:prSet/>
      <dgm:spPr/>
      <dgm:t>
        <a:bodyPr/>
        <a:lstStyle/>
        <a:p>
          <a:endParaRPr lang="en-US"/>
        </a:p>
      </dgm:t>
    </dgm:pt>
    <dgm:pt modelId="{9C3F5612-458C-444C-805B-9369ECB8A363}">
      <dgm:prSet/>
      <dgm:spPr/>
      <dgm:t>
        <a:bodyPr/>
        <a:lstStyle/>
        <a:p>
          <a:r>
            <a:rPr lang="en-US"/>
            <a:t>• Project size</a:t>
          </a:r>
        </a:p>
      </dgm:t>
    </dgm:pt>
    <dgm:pt modelId="{1BEED285-F023-4C97-ABF1-706295477D11}" type="parTrans" cxnId="{CCDC1B20-3830-4C16-B345-F02AF3E9B3E6}">
      <dgm:prSet/>
      <dgm:spPr/>
      <dgm:t>
        <a:bodyPr/>
        <a:lstStyle/>
        <a:p>
          <a:endParaRPr lang="en-US"/>
        </a:p>
      </dgm:t>
    </dgm:pt>
    <dgm:pt modelId="{5BFBDEAC-31A0-4442-ADA9-DC414439E185}" type="sibTrans" cxnId="{CCDC1B20-3830-4C16-B345-F02AF3E9B3E6}">
      <dgm:prSet/>
      <dgm:spPr/>
      <dgm:t>
        <a:bodyPr/>
        <a:lstStyle/>
        <a:p>
          <a:endParaRPr lang="en-US"/>
        </a:p>
      </dgm:t>
    </dgm:pt>
    <dgm:pt modelId="{7EE8F174-CDB2-4559-87F7-B3813D8CE704}">
      <dgm:prSet/>
      <dgm:spPr/>
      <dgm:t>
        <a:bodyPr/>
        <a:lstStyle/>
        <a:p>
          <a:r>
            <a:rPr lang="en-US"/>
            <a:t>• Cash flow</a:t>
          </a:r>
        </a:p>
      </dgm:t>
    </dgm:pt>
    <dgm:pt modelId="{377B3526-E56E-477A-B606-0D6F3CD01918}" type="parTrans" cxnId="{51E31EED-17FA-4BF5-A17A-18EF6A25A032}">
      <dgm:prSet/>
      <dgm:spPr/>
      <dgm:t>
        <a:bodyPr/>
        <a:lstStyle/>
        <a:p>
          <a:endParaRPr lang="en-US"/>
        </a:p>
      </dgm:t>
    </dgm:pt>
    <dgm:pt modelId="{5F490C65-8593-440D-BDE2-35125861FC9B}" type="sibTrans" cxnId="{51E31EED-17FA-4BF5-A17A-18EF6A25A032}">
      <dgm:prSet/>
      <dgm:spPr/>
      <dgm:t>
        <a:bodyPr/>
        <a:lstStyle/>
        <a:p>
          <a:endParaRPr lang="en-US"/>
        </a:p>
      </dgm:t>
    </dgm:pt>
    <dgm:pt modelId="{D96D08B2-1656-4FB3-8E3C-B2E08D1A4204}">
      <dgm:prSet/>
      <dgm:spPr/>
      <dgm:t>
        <a:bodyPr/>
        <a:lstStyle/>
        <a:p>
          <a:r>
            <a:rPr lang="en-US"/>
            <a:t>• Risk tolerance</a:t>
          </a:r>
        </a:p>
      </dgm:t>
    </dgm:pt>
    <dgm:pt modelId="{49F1249C-BA51-4246-91ED-68E7D318C17D}" type="parTrans" cxnId="{41DC9AD9-16BD-4E65-8129-89E7B73658F2}">
      <dgm:prSet/>
      <dgm:spPr/>
      <dgm:t>
        <a:bodyPr/>
        <a:lstStyle/>
        <a:p>
          <a:endParaRPr lang="en-US"/>
        </a:p>
      </dgm:t>
    </dgm:pt>
    <dgm:pt modelId="{E49EEA9A-2D4C-48CC-9C04-4BF9F8D56EA2}" type="sibTrans" cxnId="{41DC9AD9-16BD-4E65-8129-89E7B73658F2}">
      <dgm:prSet/>
      <dgm:spPr/>
      <dgm:t>
        <a:bodyPr/>
        <a:lstStyle/>
        <a:p>
          <a:endParaRPr lang="en-US"/>
        </a:p>
      </dgm:t>
    </dgm:pt>
    <dgm:pt modelId="{2D731D62-AE68-4158-B211-B1F7ABB6E0A7}">
      <dgm:prSet/>
      <dgm:spPr/>
      <dgm:t>
        <a:bodyPr/>
        <a:lstStyle/>
        <a:p>
          <a:r>
            <a:rPr lang="en-US"/>
            <a:t>• Long-term plans</a:t>
          </a:r>
        </a:p>
      </dgm:t>
    </dgm:pt>
    <dgm:pt modelId="{EEC31468-DFDA-4DA0-B167-749AD7BEC270}" type="parTrans" cxnId="{EDE58E47-87B0-4C5E-A3C5-B18347DC225A}">
      <dgm:prSet/>
      <dgm:spPr/>
      <dgm:t>
        <a:bodyPr/>
        <a:lstStyle/>
        <a:p>
          <a:endParaRPr lang="en-US"/>
        </a:p>
      </dgm:t>
    </dgm:pt>
    <dgm:pt modelId="{D0563AD9-7CAA-47ED-8C71-B43C1B4BE5A2}" type="sibTrans" cxnId="{EDE58E47-87B0-4C5E-A3C5-B18347DC225A}">
      <dgm:prSet/>
      <dgm:spPr/>
      <dgm:t>
        <a:bodyPr/>
        <a:lstStyle/>
        <a:p>
          <a:endParaRPr lang="en-US"/>
        </a:p>
      </dgm:t>
    </dgm:pt>
    <dgm:pt modelId="{30369C76-3EE4-4E53-AD1B-E94DAFB4E23B}" type="pres">
      <dgm:prSet presAssocID="{8F596346-285A-40C1-A5C4-778150260D67}" presName="vert0" presStyleCnt="0">
        <dgm:presLayoutVars>
          <dgm:dir/>
          <dgm:animOne val="branch"/>
          <dgm:animLvl val="lvl"/>
        </dgm:presLayoutVars>
      </dgm:prSet>
      <dgm:spPr/>
    </dgm:pt>
    <dgm:pt modelId="{4C5A5F16-6562-4006-9C5F-9DA65CFB3114}" type="pres">
      <dgm:prSet presAssocID="{DCF0EE6A-6FEA-42F7-A9B8-9B398EF80A06}" presName="thickLine" presStyleLbl="alignNode1" presStyleIdx="0" presStyleCnt="5"/>
      <dgm:spPr/>
    </dgm:pt>
    <dgm:pt modelId="{10EB8C85-C336-4220-AF98-1154C9252CF1}" type="pres">
      <dgm:prSet presAssocID="{DCF0EE6A-6FEA-42F7-A9B8-9B398EF80A06}" presName="horz1" presStyleCnt="0"/>
      <dgm:spPr/>
    </dgm:pt>
    <dgm:pt modelId="{98D1E6AC-BC2C-4B51-AAF7-715D5C84F677}" type="pres">
      <dgm:prSet presAssocID="{DCF0EE6A-6FEA-42F7-A9B8-9B398EF80A06}" presName="tx1" presStyleLbl="revTx" presStyleIdx="0" presStyleCnt="5"/>
      <dgm:spPr/>
    </dgm:pt>
    <dgm:pt modelId="{DF1678EA-105D-41DC-B050-F2ED9DD25732}" type="pres">
      <dgm:prSet presAssocID="{DCF0EE6A-6FEA-42F7-A9B8-9B398EF80A06}" presName="vert1" presStyleCnt="0"/>
      <dgm:spPr/>
    </dgm:pt>
    <dgm:pt modelId="{6F12E04F-5743-48A2-8B6B-BEFC9660EDA4}" type="pres">
      <dgm:prSet presAssocID="{9C3F5612-458C-444C-805B-9369ECB8A363}" presName="thickLine" presStyleLbl="alignNode1" presStyleIdx="1" presStyleCnt="5"/>
      <dgm:spPr/>
    </dgm:pt>
    <dgm:pt modelId="{9BB9CB9F-5B4B-42C9-8338-6548F6A7B248}" type="pres">
      <dgm:prSet presAssocID="{9C3F5612-458C-444C-805B-9369ECB8A363}" presName="horz1" presStyleCnt="0"/>
      <dgm:spPr/>
    </dgm:pt>
    <dgm:pt modelId="{EC636A32-9B60-4000-BB1B-4583AB1AD8D2}" type="pres">
      <dgm:prSet presAssocID="{9C3F5612-458C-444C-805B-9369ECB8A363}" presName="tx1" presStyleLbl="revTx" presStyleIdx="1" presStyleCnt="5"/>
      <dgm:spPr/>
    </dgm:pt>
    <dgm:pt modelId="{F09DA1E2-53A8-48CB-932E-511FD38FFF87}" type="pres">
      <dgm:prSet presAssocID="{9C3F5612-458C-444C-805B-9369ECB8A363}" presName="vert1" presStyleCnt="0"/>
      <dgm:spPr/>
    </dgm:pt>
    <dgm:pt modelId="{6D892B3F-49D1-45EA-B895-4230716E53D3}" type="pres">
      <dgm:prSet presAssocID="{7EE8F174-CDB2-4559-87F7-B3813D8CE704}" presName="thickLine" presStyleLbl="alignNode1" presStyleIdx="2" presStyleCnt="5"/>
      <dgm:spPr/>
    </dgm:pt>
    <dgm:pt modelId="{506BA1E8-55FA-473B-BF50-41C600C21ECE}" type="pres">
      <dgm:prSet presAssocID="{7EE8F174-CDB2-4559-87F7-B3813D8CE704}" presName="horz1" presStyleCnt="0"/>
      <dgm:spPr/>
    </dgm:pt>
    <dgm:pt modelId="{1A4D4466-82BC-483A-8CCA-E393196D9B59}" type="pres">
      <dgm:prSet presAssocID="{7EE8F174-CDB2-4559-87F7-B3813D8CE704}" presName="tx1" presStyleLbl="revTx" presStyleIdx="2" presStyleCnt="5"/>
      <dgm:spPr/>
    </dgm:pt>
    <dgm:pt modelId="{98FE57A9-8F3C-43CD-B4DA-BA97E0D95578}" type="pres">
      <dgm:prSet presAssocID="{7EE8F174-CDB2-4559-87F7-B3813D8CE704}" presName="vert1" presStyleCnt="0"/>
      <dgm:spPr/>
    </dgm:pt>
    <dgm:pt modelId="{AB50EEA7-5974-4B91-B6BF-AE1C9480EB5C}" type="pres">
      <dgm:prSet presAssocID="{D96D08B2-1656-4FB3-8E3C-B2E08D1A4204}" presName="thickLine" presStyleLbl="alignNode1" presStyleIdx="3" presStyleCnt="5"/>
      <dgm:spPr/>
    </dgm:pt>
    <dgm:pt modelId="{B9D3F0E9-E1FE-4405-86FE-A9BFA425C2BC}" type="pres">
      <dgm:prSet presAssocID="{D96D08B2-1656-4FB3-8E3C-B2E08D1A4204}" presName="horz1" presStyleCnt="0"/>
      <dgm:spPr/>
    </dgm:pt>
    <dgm:pt modelId="{859D8C3A-370E-4559-8621-36CEE4039403}" type="pres">
      <dgm:prSet presAssocID="{D96D08B2-1656-4FB3-8E3C-B2E08D1A4204}" presName="tx1" presStyleLbl="revTx" presStyleIdx="3" presStyleCnt="5"/>
      <dgm:spPr/>
    </dgm:pt>
    <dgm:pt modelId="{C514F6FE-90F3-4140-8CA7-C21EA9736E75}" type="pres">
      <dgm:prSet presAssocID="{D96D08B2-1656-4FB3-8E3C-B2E08D1A4204}" presName="vert1" presStyleCnt="0"/>
      <dgm:spPr/>
    </dgm:pt>
    <dgm:pt modelId="{72A3EDDF-81B3-45E5-B9E1-A3ADAE9B2394}" type="pres">
      <dgm:prSet presAssocID="{2D731D62-AE68-4158-B211-B1F7ABB6E0A7}" presName="thickLine" presStyleLbl="alignNode1" presStyleIdx="4" presStyleCnt="5"/>
      <dgm:spPr/>
    </dgm:pt>
    <dgm:pt modelId="{BD10EC91-AC54-4F9C-8B32-1696817F9E17}" type="pres">
      <dgm:prSet presAssocID="{2D731D62-AE68-4158-B211-B1F7ABB6E0A7}" presName="horz1" presStyleCnt="0"/>
      <dgm:spPr/>
    </dgm:pt>
    <dgm:pt modelId="{A048171B-2D97-4BCA-8E59-31E4C153CF18}" type="pres">
      <dgm:prSet presAssocID="{2D731D62-AE68-4158-B211-B1F7ABB6E0A7}" presName="tx1" presStyleLbl="revTx" presStyleIdx="4" presStyleCnt="5"/>
      <dgm:spPr/>
    </dgm:pt>
    <dgm:pt modelId="{52479410-6BE2-4D78-B7AD-9C5508815729}" type="pres">
      <dgm:prSet presAssocID="{2D731D62-AE68-4158-B211-B1F7ABB6E0A7}" presName="vert1" presStyleCnt="0"/>
      <dgm:spPr/>
    </dgm:pt>
  </dgm:ptLst>
  <dgm:cxnLst>
    <dgm:cxn modelId="{CCDC1B20-3830-4C16-B345-F02AF3E9B3E6}" srcId="{8F596346-285A-40C1-A5C4-778150260D67}" destId="{9C3F5612-458C-444C-805B-9369ECB8A363}" srcOrd="1" destOrd="0" parTransId="{1BEED285-F023-4C97-ABF1-706295477D11}" sibTransId="{5BFBDEAC-31A0-4442-ADA9-DC414439E185}"/>
    <dgm:cxn modelId="{B24E522C-DB8C-4E2A-8220-24CFDD30DA3A}" srcId="{8F596346-285A-40C1-A5C4-778150260D67}" destId="{DCF0EE6A-6FEA-42F7-A9B8-9B398EF80A06}" srcOrd="0" destOrd="0" parTransId="{68500040-5182-46B9-BA6A-B8F7FF36EC36}" sibTransId="{25AF0DD4-AB57-4096-B555-B56EDC4EB6FD}"/>
    <dgm:cxn modelId="{BBAC3239-91D8-4C67-9510-19CD7569455A}" type="presOf" srcId="{9C3F5612-458C-444C-805B-9369ECB8A363}" destId="{EC636A32-9B60-4000-BB1B-4583AB1AD8D2}" srcOrd="0" destOrd="0" presId="urn:microsoft.com/office/officeart/2008/layout/LinedList"/>
    <dgm:cxn modelId="{24B4443D-11A8-4286-85FD-6EB41B759FB3}" type="presOf" srcId="{8F596346-285A-40C1-A5C4-778150260D67}" destId="{30369C76-3EE4-4E53-AD1B-E94DAFB4E23B}" srcOrd="0" destOrd="0" presId="urn:microsoft.com/office/officeart/2008/layout/LinedList"/>
    <dgm:cxn modelId="{EDE58E47-87B0-4C5E-A3C5-B18347DC225A}" srcId="{8F596346-285A-40C1-A5C4-778150260D67}" destId="{2D731D62-AE68-4158-B211-B1F7ABB6E0A7}" srcOrd="4" destOrd="0" parTransId="{EEC31468-DFDA-4DA0-B167-749AD7BEC270}" sibTransId="{D0563AD9-7CAA-47ED-8C71-B43C1B4BE5A2}"/>
    <dgm:cxn modelId="{F93D7D6B-AEE9-4C74-844E-4FD6DFADD8D8}" type="presOf" srcId="{D96D08B2-1656-4FB3-8E3C-B2E08D1A4204}" destId="{859D8C3A-370E-4559-8621-36CEE4039403}" srcOrd="0" destOrd="0" presId="urn:microsoft.com/office/officeart/2008/layout/LinedList"/>
    <dgm:cxn modelId="{507AFF4C-4FF7-4850-8A27-7173559C9302}" type="presOf" srcId="{2D731D62-AE68-4158-B211-B1F7ABB6E0A7}" destId="{A048171B-2D97-4BCA-8E59-31E4C153CF18}" srcOrd="0" destOrd="0" presId="urn:microsoft.com/office/officeart/2008/layout/LinedList"/>
    <dgm:cxn modelId="{41DC9AD9-16BD-4E65-8129-89E7B73658F2}" srcId="{8F596346-285A-40C1-A5C4-778150260D67}" destId="{D96D08B2-1656-4FB3-8E3C-B2E08D1A4204}" srcOrd="3" destOrd="0" parTransId="{49F1249C-BA51-4246-91ED-68E7D318C17D}" sibTransId="{E49EEA9A-2D4C-48CC-9C04-4BF9F8D56EA2}"/>
    <dgm:cxn modelId="{FC619DD9-E711-4629-82E1-332831012791}" type="presOf" srcId="{DCF0EE6A-6FEA-42F7-A9B8-9B398EF80A06}" destId="{98D1E6AC-BC2C-4B51-AAF7-715D5C84F677}" srcOrd="0" destOrd="0" presId="urn:microsoft.com/office/officeart/2008/layout/LinedList"/>
    <dgm:cxn modelId="{7375E4EB-87BD-420F-B44F-A3344E0E61A7}" type="presOf" srcId="{7EE8F174-CDB2-4559-87F7-B3813D8CE704}" destId="{1A4D4466-82BC-483A-8CCA-E393196D9B59}" srcOrd="0" destOrd="0" presId="urn:microsoft.com/office/officeart/2008/layout/LinedList"/>
    <dgm:cxn modelId="{51E31EED-17FA-4BF5-A17A-18EF6A25A032}" srcId="{8F596346-285A-40C1-A5C4-778150260D67}" destId="{7EE8F174-CDB2-4559-87F7-B3813D8CE704}" srcOrd="2" destOrd="0" parTransId="{377B3526-E56E-477A-B606-0D6F3CD01918}" sibTransId="{5F490C65-8593-440D-BDE2-35125861FC9B}"/>
    <dgm:cxn modelId="{3EF7478E-A6DA-4938-9BA4-2E5AD3B01448}" type="presParOf" srcId="{30369C76-3EE4-4E53-AD1B-E94DAFB4E23B}" destId="{4C5A5F16-6562-4006-9C5F-9DA65CFB3114}" srcOrd="0" destOrd="0" presId="urn:microsoft.com/office/officeart/2008/layout/LinedList"/>
    <dgm:cxn modelId="{53FC8FF1-1102-47EB-A453-29C510EAA627}" type="presParOf" srcId="{30369C76-3EE4-4E53-AD1B-E94DAFB4E23B}" destId="{10EB8C85-C336-4220-AF98-1154C9252CF1}" srcOrd="1" destOrd="0" presId="urn:microsoft.com/office/officeart/2008/layout/LinedList"/>
    <dgm:cxn modelId="{5CB64E4A-4756-4875-A0EF-328DCB0938C2}" type="presParOf" srcId="{10EB8C85-C336-4220-AF98-1154C9252CF1}" destId="{98D1E6AC-BC2C-4B51-AAF7-715D5C84F677}" srcOrd="0" destOrd="0" presId="urn:microsoft.com/office/officeart/2008/layout/LinedList"/>
    <dgm:cxn modelId="{44CD1939-6CBB-45A9-98BF-D38C354DEB04}" type="presParOf" srcId="{10EB8C85-C336-4220-AF98-1154C9252CF1}" destId="{DF1678EA-105D-41DC-B050-F2ED9DD25732}" srcOrd="1" destOrd="0" presId="urn:microsoft.com/office/officeart/2008/layout/LinedList"/>
    <dgm:cxn modelId="{61449442-5BC5-45B5-BC82-F57B2DBF82FC}" type="presParOf" srcId="{30369C76-3EE4-4E53-AD1B-E94DAFB4E23B}" destId="{6F12E04F-5743-48A2-8B6B-BEFC9660EDA4}" srcOrd="2" destOrd="0" presId="urn:microsoft.com/office/officeart/2008/layout/LinedList"/>
    <dgm:cxn modelId="{DEA037CB-498A-4E70-8FF9-FFE0F30BEB86}" type="presParOf" srcId="{30369C76-3EE4-4E53-AD1B-E94DAFB4E23B}" destId="{9BB9CB9F-5B4B-42C9-8338-6548F6A7B248}" srcOrd="3" destOrd="0" presId="urn:microsoft.com/office/officeart/2008/layout/LinedList"/>
    <dgm:cxn modelId="{639A4FE5-B0AE-4323-9654-7C66378CD4E8}" type="presParOf" srcId="{9BB9CB9F-5B4B-42C9-8338-6548F6A7B248}" destId="{EC636A32-9B60-4000-BB1B-4583AB1AD8D2}" srcOrd="0" destOrd="0" presId="urn:microsoft.com/office/officeart/2008/layout/LinedList"/>
    <dgm:cxn modelId="{5A0E5882-765C-4646-A2DA-3DB3B23D016A}" type="presParOf" srcId="{9BB9CB9F-5B4B-42C9-8338-6548F6A7B248}" destId="{F09DA1E2-53A8-48CB-932E-511FD38FFF87}" srcOrd="1" destOrd="0" presId="urn:microsoft.com/office/officeart/2008/layout/LinedList"/>
    <dgm:cxn modelId="{E2CF5F27-21FC-4B19-AC3A-A23E71FFFE65}" type="presParOf" srcId="{30369C76-3EE4-4E53-AD1B-E94DAFB4E23B}" destId="{6D892B3F-49D1-45EA-B895-4230716E53D3}" srcOrd="4" destOrd="0" presId="urn:microsoft.com/office/officeart/2008/layout/LinedList"/>
    <dgm:cxn modelId="{932EC7FF-7351-48C9-AB86-22A5E24768C6}" type="presParOf" srcId="{30369C76-3EE4-4E53-AD1B-E94DAFB4E23B}" destId="{506BA1E8-55FA-473B-BF50-41C600C21ECE}" srcOrd="5" destOrd="0" presId="urn:microsoft.com/office/officeart/2008/layout/LinedList"/>
    <dgm:cxn modelId="{09D65171-F82C-4626-B8DF-342A3285403F}" type="presParOf" srcId="{506BA1E8-55FA-473B-BF50-41C600C21ECE}" destId="{1A4D4466-82BC-483A-8CCA-E393196D9B59}" srcOrd="0" destOrd="0" presId="urn:microsoft.com/office/officeart/2008/layout/LinedList"/>
    <dgm:cxn modelId="{A9BE8622-E5C4-4D6A-AB97-FA660CF2216A}" type="presParOf" srcId="{506BA1E8-55FA-473B-BF50-41C600C21ECE}" destId="{98FE57A9-8F3C-43CD-B4DA-BA97E0D95578}" srcOrd="1" destOrd="0" presId="urn:microsoft.com/office/officeart/2008/layout/LinedList"/>
    <dgm:cxn modelId="{738FA408-1AE1-469D-A4F7-1E19ADB78679}" type="presParOf" srcId="{30369C76-3EE4-4E53-AD1B-E94DAFB4E23B}" destId="{AB50EEA7-5974-4B91-B6BF-AE1C9480EB5C}" srcOrd="6" destOrd="0" presId="urn:microsoft.com/office/officeart/2008/layout/LinedList"/>
    <dgm:cxn modelId="{53502C4C-4F15-45A5-8DF3-AA5A61CCD447}" type="presParOf" srcId="{30369C76-3EE4-4E53-AD1B-E94DAFB4E23B}" destId="{B9D3F0E9-E1FE-4405-86FE-A9BFA425C2BC}" srcOrd="7" destOrd="0" presId="urn:microsoft.com/office/officeart/2008/layout/LinedList"/>
    <dgm:cxn modelId="{6B6B04EC-5D9A-4FE5-8414-8D501C857D7A}" type="presParOf" srcId="{B9D3F0E9-E1FE-4405-86FE-A9BFA425C2BC}" destId="{859D8C3A-370E-4559-8621-36CEE4039403}" srcOrd="0" destOrd="0" presId="urn:microsoft.com/office/officeart/2008/layout/LinedList"/>
    <dgm:cxn modelId="{074CC788-ED06-46C0-A3B6-B90C2C2C4E3D}" type="presParOf" srcId="{B9D3F0E9-E1FE-4405-86FE-A9BFA425C2BC}" destId="{C514F6FE-90F3-4140-8CA7-C21EA9736E75}" srcOrd="1" destOrd="0" presId="urn:microsoft.com/office/officeart/2008/layout/LinedList"/>
    <dgm:cxn modelId="{0913F956-2338-4829-B6CC-76CF9B7C4963}" type="presParOf" srcId="{30369C76-3EE4-4E53-AD1B-E94DAFB4E23B}" destId="{72A3EDDF-81B3-45E5-B9E1-A3ADAE9B2394}" srcOrd="8" destOrd="0" presId="urn:microsoft.com/office/officeart/2008/layout/LinedList"/>
    <dgm:cxn modelId="{E14FEFA1-A826-48E5-8D5C-C9F613A95F64}" type="presParOf" srcId="{30369C76-3EE4-4E53-AD1B-E94DAFB4E23B}" destId="{BD10EC91-AC54-4F9C-8B32-1696817F9E17}" srcOrd="9" destOrd="0" presId="urn:microsoft.com/office/officeart/2008/layout/LinedList"/>
    <dgm:cxn modelId="{2A4401F1-5772-4360-BDCB-9CD443F005FA}" type="presParOf" srcId="{BD10EC91-AC54-4F9C-8B32-1696817F9E17}" destId="{A048171B-2D97-4BCA-8E59-31E4C153CF18}" srcOrd="0" destOrd="0" presId="urn:microsoft.com/office/officeart/2008/layout/LinedList"/>
    <dgm:cxn modelId="{583A6D1C-12D9-423B-9AAF-2A28B3176B87}" type="presParOf" srcId="{BD10EC91-AC54-4F9C-8B32-1696817F9E17}" destId="{52479410-6BE2-4D78-B7AD-9C550881572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AD07E-345A-41C9-85EA-5B0DC823F879}">
      <dsp:nvSpPr>
        <dsp:cNvPr id="0" name=""/>
        <dsp:cNvSpPr/>
      </dsp:nvSpPr>
      <dsp:spPr>
        <a:xfrm>
          <a:off x="520435" y="119628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7D44D0F-EBC3-45A1-A230-402764BCBAE5}">
      <dsp:nvSpPr>
        <dsp:cNvPr id="0" name=""/>
        <dsp:cNvSpPr/>
      </dsp:nvSpPr>
      <dsp:spPr>
        <a:xfrm>
          <a:off x="25435"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Self Funding</a:t>
          </a:r>
        </a:p>
      </dsp:txBody>
      <dsp:txXfrm>
        <a:off x="25435" y="2276522"/>
        <a:ext cx="1800000" cy="720000"/>
      </dsp:txXfrm>
    </dsp:sp>
    <dsp:sp modelId="{2643F2A1-F8DF-4F0D-9FF0-7E9270B4C2F6}">
      <dsp:nvSpPr>
        <dsp:cNvPr id="0" name=""/>
        <dsp:cNvSpPr/>
      </dsp:nvSpPr>
      <dsp:spPr>
        <a:xfrm>
          <a:off x="2635435" y="1196282"/>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49CE3F2-0F47-4EB5-ADAF-87A04F6F7397}">
      <dsp:nvSpPr>
        <dsp:cNvPr id="0" name=""/>
        <dsp:cNvSpPr/>
      </dsp:nvSpPr>
      <dsp:spPr>
        <a:xfrm>
          <a:off x="2140435"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Barter System</a:t>
          </a:r>
        </a:p>
      </dsp:txBody>
      <dsp:txXfrm>
        <a:off x="2140435" y="2276522"/>
        <a:ext cx="1800000" cy="720000"/>
      </dsp:txXfrm>
    </dsp:sp>
    <dsp:sp modelId="{C0E5596F-08F2-4687-AC63-E16FB3D92A8A}">
      <dsp:nvSpPr>
        <dsp:cNvPr id="0" name=""/>
        <dsp:cNvSpPr/>
      </dsp:nvSpPr>
      <dsp:spPr>
        <a:xfrm>
          <a:off x="4750435" y="1196282"/>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CD946E8-A7D0-4FD9-AD37-B5014F9F13ED}">
      <dsp:nvSpPr>
        <dsp:cNvPr id="0" name=""/>
        <dsp:cNvSpPr/>
      </dsp:nvSpPr>
      <dsp:spPr>
        <a:xfrm>
          <a:off x="4255435"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Government Programs</a:t>
          </a:r>
        </a:p>
      </dsp:txBody>
      <dsp:txXfrm>
        <a:off x="4255435" y="2276522"/>
        <a:ext cx="1800000" cy="720000"/>
      </dsp:txXfrm>
    </dsp:sp>
    <dsp:sp modelId="{9F01F9E3-FE3B-4F01-9DB3-57D37A6D0059}">
      <dsp:nvSpPr>
        <dsp:cNvPr id="0" name=""/>
        <dsp:cNvSpPr/>
      </dsp:nvSpPr>
      <dsp:spPr>
        <a:xfrm>
          <a:off x="6865435" y="1196282"/>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1F7D7F-28AA-4C3B-BE7A-E0C2F059C57E}">
      <dsp:nvSpPr>
        <dsp:cNvPr id="0" name=""/>
        <dsp:cNvSpPr/>
      </dsp:nvSpPr>
      <dsp:spPr>
        <a:xfrm>
          <a:off x="6370435"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Loans made for Financing</a:t>
          </a:r>
        </a:p>
      </dsp:txBody>
      <dsp:txXfrm>
        <a:off x="6370435" y="2276522"/>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146CD-3569-42AF-A52B-136C87927B8E}">
      <dsp:nvSpPr>
        <dsp:cNvPr id="0" name=""/>
        <dsp:cNvSpPr/>
      </dsp:nvSpPr>
      <dsp:spPr>
        <a:xfrm>
          <a:off x="327659" y="776908"/>
          <a:ext cx="1022941" cy="1022941"/>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78FFF8-FC5A-4D5B-ABBF-BBD789F52B2C}">
      <dsp:nvSpPr>
        <dsp:cNvPr id="0" name=""/>
        <dsp:cNvSpPr/>
      </dsp:nvSpPr>
      <dsp:spPr>
        <a:xfrm>
          <a:off x="545663" y="994912"/>
          <a:ext cx="586933" cy="5869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90CB43E-FC46-4865-8355-574415B86C53}">
      <dsp:nvSpPr>
        <dsp:cNvPr id="0" name=""/>
        <dsp:cNvSpPr/>
      </dsp:nvSpPr>
      <dsp:spPr>
        <a:xfrm>
          <a:off x="653" y="2118470"/>
          <a:ext cx="1676953" cy="670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a:t>• Home Equity Line of Credit</a:t>
          </a:r>
        </a:p>
      </dsp:txBody>
      <dsp:txXfrm>
        <a:off x="653" y="2118470"/>
        <a:ext cx="1676953" cy="670781"/>
      </dsp:txXfrm>
    </dsp:sp>
    <dsp:sp modelId="{C42F73FB-4FF6-4DD5-A523-88F1A4C24896}">
      <dsp:nvSpPr>
        <dsp:cNvPr id="0" name=""/>
        <dsp:cNvSpPr/>
      </dsp:nvSpPr>
      <dsp:spPr>
        <a:xfrm>
          <a:off x="2298079" y="776908"/>
          <a:ext cx="1022941" cy="1022941"/>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B81D3F-7ADB-43E6-8761-C7241412916C}">
      <dsp:nvSpPr>
        <dsp:cNvPr id="0" name=""/>
        <dsp:cNvSpPr/>
      </dsp:nvSpPr>
      <dsp:spPr>
        <a:xfrm>
          <a:off x="2516083" y="994912"/>
          <a:ext cx="586933" cy="5869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0AD960D-D681-4CA3-9CC7-E8D327A68640}">
      <dsp:nvSpPr>
        <dsp:cNvPr id="0" name=""/>
        <dsp:cNvSpPr/>
      </dsp:nvSpPr>
      <dsp:spPr>
        <a:xfrm>
          <a:off x="1971073" y="2118470"/>
          <a:ext cx="1676953" cy="670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a:t>• Revolving credit based on home equity</a:t>
          </a:r>
        </a:p>
      </dsp:txBody>
      <dsp:txXfrm>
        <a:off x="1971073" y="2118470"/>
        <a:ext cx="1676953" cy="670781"/>
      </dsp:txXfrm>
    </dsp:sp>
    <dsp:sp modelId="{B58B015E-8AFE-435D-838E-6939DE323B78}">
      <dsp:nvSpPr>
        <dsp:cNvPr id="0" name=""/>
        <dsp:cNvSpPr/>
      </dsp:nvSpPr>
      <dsp:spPr>
        <a:xfrm>
          <a:off x="4268499" y="776908"/>
          <a:ext cx="1022941" cy="1022941"/>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D816BC-46F3-42A6-92E3-6714ECE1B974}">
      <dsp:nvSpPr>
        <dsp:cNvPr id="0" name=""/>
        <dsp:cNvSpPr/>
      </dsp:nvSpPr>
      <dsp:spPr>
        <a:xfrm>
          <a:off x="4486503" y="994912"/>
          <a:ext cx="586933" cy="58693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12B7AC1-D534-435F-977F-0DE43C823B0F}">
      <dsp:nvSpPr>
        <dsp:cNvPr id="0" name=""/>
        <dsp:cNvSpPr/>
      </dsp:nvSpPr>
      <dsp:spPr>
        <a:xfrm>
          <a:off x="3941493" y="2118470"/>
          <a:ext cx="1676953" cy="670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a:t>• Variable interest rate</a:t>
          </a:r>
        </a:p>
      </dsp:txBody>
      <dsp:txXfrm>
        <a:off x="3941493" y="2118470"/>
        <a:ext cx="1676953" cy="670781"/>
      </dsp:txXfrm>
    </dsp:sp>
    <dsp:sp modelId="{7EA1B9B8-845A-4B39-A423-A307584AF775}">
      <dsp:nvSpPr>
        <dsp:cNvPr id="0" name=""/>
        <dsp:cNvSpPr/>
      </dsp:nvSpPr>
      <dsp:spPr>
        <a:xfrm>
          <a:off x="6238919" y="776908"/>
          <a:ext cx="1022941" cy="1022941"/>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3B4D6F-084A-4367-A7C5-E3C7524AB578}">
      <dsp:nvSpPr>
        <dsp:cNvPr id="0" name=""/>
        <dsp:cNvSpPr/>
      </dsp:nvSpPr>
      <dsp:spPr>
        <a:xfrm>
          <a:off x="6456923" y="994912"/>
          <a:ext cx="586933" cy="58693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85981F1-C511-4045-B5EA-BFA40E7490C7}">
      <dsp:nvSpPr>
        <dsp:cNvPr id="0" name=""/>
        <dsp:cNvSpPr/>
      </dsp:nvSpPr>
      <dsp:spPr>
        <a:xfrm>
          <a:off x="5911913" y="2118470"/>
          <a:ext cx="1676953" cy="670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a:t>• Use funds as needed during draw period</a:t>
          </a:r>
        </a:p>
      </dsp:txBody>
      <dsp:txXfrm>
        <a:off x="5911913" y="2118470"/>
        <a:ext cx="1676953" cy="6707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5D8FD-5A4D-4474-ABC6-4D040199AED0}">
      <dsp:nvSpPr>
        <dsp:cNvPr id="0" name=""/>
        <dsp:cNvSpPr/>
      </dsp:nvSpPr>
      <dsp:spPr>
        <a:xfrm>
          <a:off x="0" y="431616"/>
          <a:ext cx="2561209" cy="1536725"/>
        </a:xfrm>
        <a:prstGeom prst="rect">
          <a:avLst/>
        </a:prstGeom>
        <a:solidFill>
          <a:schemeClr val="bg1">
            <a:hueOff val="0"/>
            <a:satOff val="0"/>
            <a:lumOff val="0"/>
            <a:alphaOff val="0"/>
          </a:schemeClr>
        </a:solid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defRPr cap="all"/>
          </a:pPr>
          <a:r>
            <a:rPr lang="en-US" sz="2800" kern="1200"/>
            <a:t>Pros:</a:t>
          </a:r>
        </a:p>
      </dsp:txBody>
      <dsp:txXfrm>
        <a:off x="0" y="431616"/>
        <a:ext cx="2561209" cy="1536725"/>
      </dsp:txXfrm>
    </dsp:sp>
    <dsp:sp modelId="{84093EE3-C2A2-4821-BF7F-00112EEB4447}">
      <dsp:nvSpPr>
        <dsp:cNvPr id="0" name=""/>
        <dsp:cNvSpPr/>
      </dsp:nvSpPr>
      <dsp:spPr>
        <a:xfrm>
          <a:off x="2817330" y="431616"/>
          <a:ext cx="2561209" cy="1536725"/>
        </a:xfrm>
        <a:prstGeom prst="rect">
          <a:avLst/>
        </a:prstGeom>
        <a:solidFill>
          <a:schemeClr val="bg1">
            <a:hueOff val="0"/>
            <a:satOff val="0"/>
            <a:lumOff val="0"/>
            <a:alphaOff val="0"/>
          </a:schemeClr>
        </a:solid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defRPr cap="all"/>
          </a:pPr>
          <a:r>
            <a:rPr lang="en-US" sz="2800" kern="1200"/>
            <a:t>• Flexible access to funds</a:t>
          </a:r>
        </a:p>
      </dsp:txBody>
      <dsp:txXfrm>
        <a:off x="2817330" y="431616"/>
        <a:ext cx="2561209" cy="1536725"/>
      </dsp:txXfrm>
    </dsp:sp>
    <dsp:sp modelId="{9600725D-9691-49D2-B40D-8F8E338D9C56}">
      <dsp:nvSpPr>
        <dsp:cNvPr id="0" name=""/>
        <dsp:cNvSpPr/>
      </dsp:nvSpPr>
      <dsp:spPr>
        <a:xfrm>
          <a:off x="5634661" y="431616"/>
          <a:ext cx="2561209" cy="1536725"/>
        </a:xfrm>
        <a:prstGeom prst="rect">
          <a:avLst/>
        </a:prstGeom>
        <a:solidFill>
          <a:schemeClr val="bg1">
            <a:hueOff val="0"/>
            <a:satOff val="0"/>
            <a:lumOff val="0"/>
            <a:alphaOff val="0"/>
          </a:schemeClr>
        </a:solid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defRPr cap="all"/>
          </a:pPr>
          <a:r>
            <a:rPr lang="en-US" sz="2800" kern="1200"/>
            <a:t>• Often lower interest rates</a:t>
          </a:r>
        </a:p>
      </dsp:txBody>
      <dsp:txXfrm>
        <a:off x="5634661" y="431616"/>
        <a:ext cx="2561209" cy="1536725"/>
      </dsp:txXfrm>
    </dsp:sp>
    <dsp:sp modelId="{F9770C23-9B70-4A1B-B7B8-516391324811}">
      <dsp:nvSpPr>
        <dsp:cNvPr id="0" name=""/>
        <dsp:cNvSpPr/>
      </dsp:nvSpPr>
      <dsp:spPr>
        <a:xfrm>
          <a:off x="0" y="2224462"/>
          <a:ext cx="2561209" cy="1536725"/>
        </a:xfrm>
        <a:prstGeom prst="rect">
          <a:avLst/>
        </a:prstGeom>
        <a:solidFill>
          <a:schemeClr val="bg1">
            <a:hueOff val="0"/>
            <a:satOff val="0"/>
            <a:lumOff val="0"/>
            <a:alphaOff val="0"/>
          </a:schemeClr>
        </a:solid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defRPr cap="all"/>
          </a:pPr>
          <a:r>
            <a:rPr lang="en-US" sz="2800" kern="1200"/>
            <a:t>Cons:</a:t>
          </a:r>
        </a:p>
      </dsp:txBody>
      <dsp:txXfrm>
        <a:off x="0" y="2224462"/>
        <a:ext cx="2561209" cy="1536725"/>
      </dsp:txXfrm>
    </dsp:sp>
    <dsp:sp modelId="{FF9E3F80-0875-4C32-B785-19CE82D02DAA}">
      <dsp:nvSpPr>
        <dsp:cNvPr id="0" name=""/>
        <dsp:cNvSpPr/>
      </dsp:nvSpPr>
      <dsp:spPr>
        <a:xfrm>
          <a:off x="2817330" y="2224462"/>
          <a:ext cx="2561209" cy="1536725"/>
        </a:xfrm>
        <a:prstGeom prst="rect">
          <a:avLst/>
        </a:prstGeom>
        <a:solidFill>
          <a:schemeClr val="bg1">
            <a:hueOff val="0"/>
            <a:satOff val="0"/>
            <a:lumOff val="0"/>
            <a:alphaOff val="0"/>
          </a:schemeClr>
        </a:solid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defRPr cap="all"/>
          </a:pPr>
          <a:r>
            <a:rPr lang="en-US" sz="2800" kern="1200"/>
            <a:t>• Variable rates</a:t>
          </a:r>
        </a:p>
      </dsp:txBody>
      <dsp:txXfrm>
        <a:off x="2817330" y="2224462"/>
        <a:ext cx="2561209" cy="1536725"/>
      </dsp:txXfrm>
    </dsp:sp>
    <dsp:sp modelId="{F4F5C9E1-DAB1-4489-8E8C-9B9DD7C3767E}">
      <dsp:nvSpPr>
        <dsp:cNvPr id="0" name=""/>
        <dsp:cNvSpPr/>
      </dsp:nvSpPr>
      <dsp:spPr>
        <a:xfrm>
          <a:off x="5634661" y="2224462"/>
          <a:ext cx="2561209" cy="1536725"/>
        </a:xfrm>
        <a:prstGeom prst="rect">
          <a:avLst/>
        </a:prstGeom>
        <a:solidFill>
          <a:schemeClr val="bg1">
            <a:hueOff val="0"/>
            <a:satOff val="0"/>
            <a:lumOff val="0"/>
            <a:alphaOff val="0"/>
          </a:schemeClr>
        </a:solid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defRPr cap="all"/>
          </a:pPr>
          <a:r>
            <a:rPr lang="en-US" sz="2800" kern="1200"/>
            <a:t>• Your home is collateral</a:t>
          </a:r>
        </a:p>
      </dsp:txBody>
      <dsp:txXfrm>
        <a:off x="5634661" y="2224462"/>
        <a:ext cx="2561209" cy="15367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B2A339-678F-432E-85A1-C03EE7B028BF}">
      <dsp:nvSpPr>
        <dsp:cNvPr id="0" name=""/>
        <dsp:cNvSpPr/>
      </dsp:nvSpPr>
      <dsp:spPr>
        <a:xfrm>
          <a:off x="0" y="42799"/>
          <a:ext cx="5000124" cy="1272960"/>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 Fixed-term installment loan</a:t>
          </a:r>
        </a:p>
      </dsp:txBody>
      <dsp:txXfrm>
        <a:off x="62141" y="104940"/>
        <a:ext cx="4875842" cy="1148678"/>
      </dsp:txXfrm>
    </dsp:sp>
    <dsp:sp modelId="{7C2E4200-3C2A-49ED-9F4E-89F8FEC58750}">
      <dsp:nvSpPr>
        <dsp:cNvPr id="0" name=""/>
        <dsp:cNvSpPr/>
      </dsp:nvSpPr>
      <dsp:spPr>
        <a:xfrm>
          <a:off x="0" y="1407919"/>
          <a:ext cx="5000124" cy="1272960"/>
        </a:xfrm>
        <a:prstGeom prst="roundRect">
          <a:avLst/>
        </a:prstGeom>
        <a:gradFill rotWithShape="0">
          <a:gsLst>
            <a:gs pos="0">
              <a:schemeClr val="accent5">
                <a:hueOff val="-3311292"/>
                <a:satOff val="13270"/>
                <a:lumOff val="2876"/>
                <a:alphaOff val="0"/>
                <a:tint val="100000"/>
                <a:shade val="100000"/>
                <a:satMod val="130000"/>
              </a:schemeClr>
            </a:gs>
            <a:gs pos="100000">
              <a:schemeClr val="accent5">
                <a:hueOff val="-3311292"/>
                <a:satOff val="13270"/>
                <a:lumOff val="287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 Lump sum paid upfront</a:t>
          </a:r>
        </a:p>
      </dsp:txBody>
      <dsp:txXfrm>
        <a:off x="62141" y="1470060"/>
        <a:ext cx="4875842" cy="1148678"/>
      </dsp:txXfrm>
    </dsp:sp>
    <dsp:sp modelId="{BBB1DCE4-0B4A-4C15-B996-CABD093716AB}">
      <dsp:nvSpPr>
        <dsp:cNvPr id="0" name=""/>
        <dsp:cNvSpPr/>
      </dsp:nvSpPr>
      <dsp:spPr>
        <a:xfrm>
          <a:off x="0" y="2773040"/>
          <a:ext cx="5000124" cy="1272960"/>
        </a:xfrm>
        <a:prstGeom prst="roundRect">
          <a:avLst/>
        </a:prstGeom>
        <a:gradFill rotWithShape="0">
          <a:gsLst>
            <a:gs pos="0">
              <a:schemeClr val="accent5">
                <a:hueOff val="-6622584"/>
                <a:satOff val="26541"/>
                <a:lumOff val="5752"/>
                <a:alphaOff val="0"/>
                <a:tint val="100000"/>
                <a:shade val="100000"/>
                <a:satMod val="130000"/>
              </a:schemeClr>
            </a:gs>
            <a:gs pos="100000">
              <a:schemeClr val="accent5">
                <a:hueOff val="-6622584"/>
                <a:satOff val="26541"/>
                <a:lumOff val="5752"/>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 Fixed interest rate</a:t>
          </a:r>
        </a:p>
      </dsp:txBody>
      <dsp:txXfrm>
        <a:off x="62141" y="2835181"/>
        <a:ext cx="4875842" cy="1148678"/>
      </dsp:txXfrm>
    </dsp:sp>
    <dsp:sp modelId="{5938BBBC-96B4-4CD2-BE65-2E856669017E}">
      <dsp:nvSpPr>
        <dsp:cNvPr id="0" name=""/>
        <dsp:cNvSpPr/>
      </dsp:nvSpPr>
      <dsp:spPr>
        <a:xfrm>
          <a:off x="0" y="4138160"/>
          <a:ext cx="5000124" cy="1272960"/>
        </a:xfrm>
        <a:prstGeom prst="roundRect">
          <a:avLst/>
        </a:prstGeom>
        <a:gradFill rotWithShape="0">
          <a:gsLst>
            <a:gs pos="0">
              <a:schemeClr val="accent5">
                <a:hueOff val="-9933876"/>
                <a:satOff val="39811"/>
                <a:lumOff val="8628"/>
                <a:alphaOff val="0"/>
                <a:tint val="100000"/>
                <a:shade val="100000"/>
                <a:satMod val="130000"/>
              </a:schemeClr>
            </a:gs>
            <a:gs pos="100000">
              <a:schemeClr val="accent5">
                <a:hueOff val="-9933876"/>
                <a:satOff val="39811"/>
                <a:lumOff val="8628"/>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 Often unsecured</a:t>
          </a:r>
        </a:p>
      </dsp:txBody>
      <dsp:txXfrm>
        <a:off x="62141" y="4200301"/>
        <a:ext cx="4875842" cy="11486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BCD30-1017-4EC2-BEA2-B61751A00E0B}">
      <dsp:nvSpPr>
        <dsp:cNvPr id="0" name=""/>
        <dsp:cNvSpPr/>
      </dsp:nvSpPr>
      <dsp:spPr>
        <a:xfrm>
          <a:off x="0" y="2663"/>
          <a:ext cx="5000124"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1BE0A50-BFC8-4416-ACE8-962563FD2C43}">
      <dsp:nvSpPr>
        <dsp:cNvPr id="0" name=""/>
        <dsp:cNvSpPr/>
      </dsp:nvSpPr>
      <dsp:spPr>
        <a:xfrm>
          <a:off x="0" y="2663"/>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Pros:</a:t>
          </a:r>
        </a:p>
      </dsp:txBody>
      <dsp:txXfrm>
        <a:off x="0" y="2663"/>
        <a:ext cx="5000124" cy="908098"/>
      </dsp:txXfrm>
    </dsp:sp>
    <dsp:sp modelId="{A1541F06-FA45-4B2D-BC4E-C688DF06D187}">
      <dsp:nvSpPr>
        <dsp:cNvPr id="0" name=""/>
        <dsp:cNvSpPr/>
      </dsp:nvSpPr>
      <dsp:spPr>
        <a:xfrm>
          <a:off x="0" y="910762"/>
          <a:ext cx="5000124" cy="0"/>
        </a:xfrm>
        <a:prstGeom prst="lin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056331F-ABC9-42C1-9C8F-AF94FF275462}">
      <dsp:nvSpPr>
        <dsp:cNvPr id="0" name=""/>
        <dsp:cNvSpPr/>
      </dsp:nvSpPr>
      <dsp:spPr>
        <a:xfrm>
          <a:off x="0" y="910762"/>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 Predictable payments</a:t>
          </a:r>
        </a:p>
      </dsp:txBody>
      <dsp:txXfrm>
        <a:off x="0" y="910762"/>
        <a:ext cx="5000124" cy="908098"/>
      </dsp:txXfrm>
    </dsp:sp>
    <dsp:sp modelId="{56EA14E5-C2B0-41C3-82DD-7E5DF8BD771A}">
      <dsp:nvSpPr>
        <dsp:cNvPr id="0" name=""/>
        <dsp:cNvSpPr/>
      </dsp:nvSpPr>
      <dsp:spPr>
        <a:xfrm>
          <a:off x="0" y="1818861"/>
          <a:ext cx="5000124" cy="0"/>
        </a:xfrm>
        <a:prstGeom prst="line">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D49FAF7-DF1D-4A39-B8B5-39955EE474EA}">
      <dsp:nvSpPr>
        <dsp:cNvPr id="0" name=""/>
        <dsp:cNvSpPr/>
      </dsp:nvSpPr>
      <dsp:spPr>
        <a:xfrm>
          <a:off x="0" y="1818861"/>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 No home equity required</a:t>
          </a:r>
        </a:p>
      </dsp:txBody>
      <dsp:txXfrm>
        <a:off x="0" y="1818861"/>
        <a:ext cx="5000124" cy="908098"/>
      </dsp:txXfrm>
    </dsp:sp>
    <dsp:sp modelId="{3D42D070-65E5-41DD-B6C2-98E8A538155D}">
      <dsp:nvSpPr>
        <dsp:cNvPr id="0" name=""/>
        <dsp:cNvSpPr/>
      </dsp:nvSpPr>
      <dsp:spPr>
        <a:xfrm>
          <a:off x="0" y="2726960"/>
          <a:ext cx="5000124" cy="0"/>
        </a:xfrm>
        <a:prstGeom prst="line">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097C56E-70D3-4039-8374-666E89DF11C6}">
      <dsp:nvSpPr>
        <dsp:cNvPr id="0" name=""/>
        <dsp:cNvSpPr/>
      </dsp:nvSpPr>
      <dsp:spPr>
        <a:xfrm>
          <a:off x="0" y="2726960"/>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Cons:</a:t>
          </a:r>
        </a:p>
      </dsp:txBody>
      <dsp:txXfrm>
        <a:off x="0" y="2726960"/>
        <a:ext cx="5000124" cy="908098"/>
      </dsp:txXfrm>
    </dsp:sp>
    <dsp:sp modelId="{9B1BDD57-8164-4216-9862-DF139E048383}">
      <dsp:nvSpPr>
        <dsp:cNvPr id="0" name=""/>
        <dsp:cNvSpPr/>
      </dsp:nvSpPr>
      <dsp:spPr>
        <a:xfrm>
          <a:off x="0" y="3635058"/>
          <a:ext cx="5000124" cy="0"/>
        </a:xfrm>
        <a:prstGeom prst="line">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63B4D76-9029-474D-B4A6-7CA81D8F775A}">
      <dsp:nvSpPr>
        <dsp:cNvPr id="0" name=""/>
        <dsp:cNvSpPr/>
      </dsp:nvSpPr>
      <dsp:spPr>
        <a:xfrm>
          <a:off x="0" y="3635058"/>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 Higher interest rates</a:t>
          </a:r>
        </a:p>
      </dsp:txBody>
      <dsp:txXfrm>
        <a:off x="0" y="3635058"/>
        <a:ext cx="5000124" cy="908098"/>
      </dsp:txXfrm>
    </dsp:sp>
    <dsp:sp modelId="{2B6E893D-EDC6-4241-808A-F1B5D9D815A8}">
      <dsp:nvSpPr>
        <dsp:cNvPr id="0" name=""/>
        <dsp:cNvSpPr/>
      </dsp:nvSpPr>
      <dsp:spPr>
        <a:xfrm>
          <a:off x="0" y="4543157"/>
          <a:ext cx="5000124"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49F591F-B812-4E6A-8308-B8FD560B44D0}">
      <dsp:nvSpPr>
        <dsp:cNvPr id="0" name=""/>
        <dsp:cNvSpPr/>
      </dsp:nvSpPr>
      <dsp:spPr>
        <a:xfrm>
          <a:off x="0" y="4543157"/>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 Less flexibility</a:t>
          </a:r>
        </a:p>
      </dsp:txBody>
      <dsp:txXfrm>
        <a:off x="0" y="4543157"/>
        <a:ext cx="5000124" cy="9080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A7358-083C-48FC-9CA7-6309DA4F8E85}">
      <dsp:nvSpPr>
        <dsp:cNvPr id="0" name=""/>
        <dsp:cNvSpPr/>
      </dsp:nvSpPr>
      <dsp:spPr>
        <a:xfrm>
          <a:off x="0" y="632702"/>
          <a:ext cx="5000124" cy="993128"/>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 Home Equity Investment</a:t>
          </a:r>
        </a:p>
      </dsp:txBody>
      <dsp:txXfrm>
        <a:off x="48481" y="681183"/>
        <a:ext cx="4903162" cy="896166"/>
      </dsp:txXfrm>
    </dsp:sp>
    <dsp:sp modelId="{6CB743B3-12EB-4D3F-8BE6-C8BA22A822F1}">
      <dsp:nvSpPr>
        <dsp:cNvPr id="0" name=""/>
        <dsp:cNvSpPr/>
      </dsp:nvSpPr>
      <dsp:spPr>
        <a:xfrm>
          <a:off x="0" y="1697831"/>
          <a:ext cx="5000124" cy="993128"/>
        </a:xfrm>
        <a:prstGeom prst="roundRect">
          <a:avLst/>
        </a:prstGeom>
        <a:gradFill rotWithShape="0">
          <a:gsLst>
            <a:gs pos="0">
              <a:schemeClr val="accent5">
                <a:hueOff val="-3311292"/>
                <a:satOff val="13270"/>
                <a:lumOff val="2876"/>
                <a:alphaOff val="0"/>
                <a:tint val="100000"/>
                <a:shade val="100000"/>
                <a:satMod val="130000"/>
              </a:schemeClr>
            </a:gs>
            <a:gs pos="100000">
              <a:schemeClr val="accent5">
                <a:hueOff val="-3311292"/>
                <a:satOff val="13270"/>
                <a:lumOff val="287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 Investor provides cash in exchange for future home value share</a:t>
          </a:r>
        </a:p>
      </dsp:txBody>
      <dsp:txXfrm>
        <a:off x="48481" y="1746312"/>
        <a:ext cx="4903162" cy="896166"/>
      </dsp:txXfrm>
    </dsp:sp>
    <dsp:sp modelId="{4AF96CBB-2A48-4A13-B963-B92A2FD3DF47}">
      <dsp:nvSpPr>
        <dsp:cNvPr id="0" name=""/>
        <dsp:cNvSpPr/>
      </dsp:nvSpPr>
      <dsp:spPr>
        <a:xfrm>
          <a:off x="0" y="2762960"/>
          <a:ext cx="5000124" cy="993128"/>
        </a:xfrm>
        <a:prstGeom prst="roundRect">
          <a:avLst/>
        </a:prstGeom>
        <a:gradFill rotWithShape="0">
          <a:gsLst>
            <a:gs pos="0">
              <a:schemeClr val="accent5">
                <a:hueOff val="-6622584"/>
                <a:satOff val="26541"/>
                <a:lumOff val="5752"/>
                <a:alphaOff val="0"/>
                <a:tint val="100000"/>
                <a:shade val="100000"/>
                <a:satMod val="130000"/>
              </a:schemeClr>
            </a:gs>
            <a:gs pos="100000">
              <a:schemeClr val="accent5">
                <a:hueOff val="-6622584"/>
                <a:satOff val="26541"/>
                <a:lumOff val="5752"/>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 No monthly payments</a:t>
          </a:r>
        </a:p>
      </dsp:txBody>
      <dsp:txXfrm>
        <a:off x="48481" y="2811441"/>
        <a:ext cx="4903162" cy="896166"/>
      </dsp:txXfrm>
    </dsp:sp>
    <dsp:sp modelId="{01126D76-6889-4A9F-AE2D-140B31207D52}">
      <dsp:nvSpPr>
        <dsp:cNvPr id="0" name=""/>
        <dsp:cNvSpPr/>
      </dsp:nvSpPr>
      <dsp:spPr>
        <a:xfrm>
          <a:off x="0" y="3828088"/>
          <a:ext cx="5000124" cy="993128"/>
        </a:xfrm>
        <a:prstGeom prst="roundRect">
          <a:avLst/>
        </a:prstGeom>
        <a:gradFill rotWithShape="0">
          <a:gsLst>
            <a:gs pos="0">
              <a:schemeClr val="accent5">
                <a:hueOff val="-9933876"/>
                <a:satOff val="39811"/>
                <a:lumOff val="8628"/>
                <a:alphaOff val="0"/>
                <a:tint val="100000"/>
                <a:shade val="100000"/>
                <a:satMod val="130000"/>
              </a:schemeClr>
            </a:gs>
            <a:gs pos="100000">
              <a:schemeClr val="accent5">
                <a:hueOff val="-9933876"/>
                <a:satOff val="39811"/>
                <a:lumOff val="8628"/>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 Repaid when home is sold or term ends</a:t>
          </a:r>
        </a:p>
      </dsp:txBody>
      <dsp:txXfrm>
        <a:off x="48481" y="3876569"/>
        <a:ext cx="4903162" cy="89616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ECE061-C66B-4C2E-BCCB-F288FE1E923A}">
      <dsp:nvSpPr>
        <dsp:cNvPr id="0" name=""/>
        <dsp:cNvSpPr/>
      </dsp:nvSpPr>
      <dsp:spPr>
        <a:xfrm>
          <a:off x="0" y="2663"/>
          <a:ext cx="5000124"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97E4750-0CE8-442A-8DEA-911E3756EC3C}">
      <dsp:nvSpPr>
        <dsp:cNvPr id="0" name=""/>
        <dsp:cNvSpPr/>
      </dsp:nvSpPr>
      <dsp:spPr>
        <a:xfrm>
          <a:off x="0" y="2663"/>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Pros:</a:t>
          </a:r>
        </a:p>
      </dsp:txBody>
      <dsp:txXfrm>
        <a:off x="0" y="2663"/>
        <a:ext cx="5000124" cy="908098"/>
      </dsp:txXfrm>
    </dsp:sp>
    <dsp:sp modelId="{CD1D28B2-1008-48F5-8D0E-70278E23C036}">
      <dsp:nvSpPr>
        <dsp:cNvPr id="0" name=""/>
        <dsp:cNvSpPr/>
      </dsp:nvSpPr>
      <dsp:spPr>
        <a:xfrm>
          <a:off x="0" y="910762"/>
          <a:ext cx="5000124" cy="0"/>
        </a:xfrm>
        <a:prstGeom prst="lin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4FD51F8-3548-48E1-8959-E13E1DD53F01}">
      <dsp:nvSpPr>
        <dsp:cNvPr id="0" name=""/>
        <dsp:cNvSpPr/>
      </dsp:nvSpPr>
      <dsp:spPr>
        <a:xfrm>
          <a:off x="0" y="910762"/>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 No monthly payments</a:t>
          </a:r>
        </a:p>
      </dsp:txBody>
      <dsp:txXfrm>
        <a:off x="0" y="910762"/>
        <a:ext cx="5000124" cy="908098"/>
      </dsp:txXfrm>
    </dsp:sp>
    <dsp:sp modelId="{82CCD322-E525-4A7F-8CEA-227A0D284250}">
      <dsp:nvSpPr>
        <dsp:cNvPr id="0" name=""/>
        <dsp:cNvSpPr/>
      </dsp:nvSpPr>
      <dsp:spPr>
        <a:xfrm>
          <a:off x="0" y="1818861"/>
          <a:ext cx="5000124" cy="0"/>
        </a:xfrm>
        <a:prstGeom prst="line">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75A18CC-2277-44DA-9EED-35C8C07503DE}">
      <dsp:nvSpPr>
        <dsp:cNvPr id="0" name=""/>
        <dsp:cNvSpPr/>
      </dsp:nvSpPr>
      <dsp:spPr>
        <a:xfrm>
          <a:off x="0" y="1818861"/>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 No interest charges</a:t>
          </a:r>
        </a:p>
      </dsp:txBody>
      <dsp:txXfrm>
        <a:off x="0" y="1818861"/>
        <a:ext cx="5000124" cy="908098"/>
      </dsp:txXfrm>
    </dsp:sp>
    <dsp:sp modelId="{95430843-95B9-48EC-A647-2EC6DF6DD302}">
      <dsp:nvSpPr>
        <dsp:cNvPr id="0" name=""/>
        <dsp:cNvSpPr/>
      </dsp:nvSpPr>
      <dsp:spPr>
        <a:xfrm>
          <a:off x="0" y="2726960"/>
          <a:ext cx="5000124" cy="0"/>
        </a:xfrm>
        <a:prstGeom prst="line">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8392C2A-3295-4B98-83D3-528816C2DA66}">
      <dsp:nvSpPr>
        <dsp:cNvPr id="0" name=""/>
        <dsp:cNvSpPr/>
      </dsp:nvSpPr>
      <dsp:spPr>
        <a:xfrm>
          <a:off x="0" y="2726960"/>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Cons:</a:t>
          </a:r>
        </a:p>
      </dsp:txBody>
      <dsp:txXfrm>
        <a:off x="0" y="2726960"/>
        <a:ext cx="5000124" cy="908098"/>
      </dsp:txXfrm>
    </dsp:sp>
    <dsp:sp modelId="{8CE8ADC7-BE2B-4D1B-ABB2-07FF370A2AB4}">
      <dsp:nvSpPr>
        <dsp:cNvPr id="0" name=""/>
        <dsp:cNvSpPr/>
      </dsp:nvSpPr>
      <dsp:spPr>
        <a:xfrm>
          <a:off x="0" y="3635058"/>
          <a:ext cx="5000124" cy="0"/>
        </a:xfrm>
        <a:prstGeom prst="line">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1B8D746-A2C1-4CFF-865A-0285C26EAA78}">
      <dsp:nvSpPr>
        <dsp:cNvPr id="0" name=""/>
        <dsp:cNvSpPr/>
      </dsp:nvSpPr>
      <dsp:spPr>
        <a:xfrm>
          <a:off x="0" y="3635058"/>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 Share future appreciation</a:t>
          </a:r>
        </a:p>
      </dsp:txBody>
      <dsp:txXfrm>
        <a:off x="0" y="3635058"/>
        <a:ext cx="5000124" cy="908098"/>
      </dsp:txXfrm>
    </dsp:sp>
    <dsp:sp modelId="{ABA28036-28B2-4A2D-894E-1E138379A1E8}">
      <dsp:nvSpPr>
        <dsp:cNvPr id="0" name=""/>
        <dsp:cNvSpPr/>
      </dsp:nvSpPr>
      <dsp:spPr>
        <a:xfrm>
          <a:off x="0" y="4543157"/>
          <a:ext cx="5000124"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CD7DE7C-6172-4049-A090-BF9D96367535}">
      <dsp:nvSpPr>
        <dsp:cNvPr id="0" name=""/>
        <dsp:cNvSpPr/>
      </dsp:nvSpPr>
      <dsp:spPr>
        <a:xfrm>
          <a:off x="0" y="4543157"/>
          <a:ext cx="5000124"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 Complex terms</a:t>
          </a:r>
        </a:p>
      </dsp:txBody>
      <dsp:txXfrm>
        <a:off x="0" y="4543157"/>
        <a:ext cx="5000124" cy="90809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817B9F-5B9C-4918-85E0-92158334BAE5}">
      <dsp:nvSpPr>
        <dsp:cNvPr id="0" name=""/>
        <dsp:cNvSpPr/>
      </dsp:nvSpPr>
      <dsp:spPr>
        <a:xfrm>
          <a:off x="1000024" y="1704"/>
          <a:ext cx="4000099" cy="1746958"/>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613" tIns="443728" rIns="77613" bIns="443728" numCol="1" spcCol="1270" anchor="ctr" anchorCtr="0">
          <a:noAutofit/>
        </a:bodyPr>
        <a:lstStyle/>
        <a:p>
          <a:pPr marL="0" lvl="0" indent="0" algn="l" defTabSz="1066800">
            <a:lnSpc>
              <a:spcPct val="90000"/>
            </a:lnSpc>
            <a:spcBef>
              <a:spcPct val="0"/>
            </a:spcBef>
            <a:spcAft>
              <a:spcPct val="35000"/>
            </a:spcAft>
            <a:buNone/>
          </a:pPr>
          <a:r>
            <a:rPr lang="en-US" sz="2400" kern="1200"/>
            <a:t>HELOC: Best for ongoing projects</a:t>
          </a:r>
        </a:p>
      </dsp:txBody>
      <dsp:txXfrm>
        <a:off x="1000024" y="1704"/>
        <a:ext cx="4000099" cy="1746958"/>
      </dsp:txXfrm>
    </dsp:sp>
    <dsp:sp modelId="{33FA4BA2-EA6E-4FB1-9DB6-3AD1A3083E50}">
      <dsp:nvSpPr>
        <dsp:cNvPr id="0" name=""/>
        <dsp:cNvSpPr/>
      </dsp:nvSpPr>
      <dsp:spPr>
        <a:xfrm>
          <a:off x="0" y="1704"/>
          <a:ext cx="1000024" cy="1746958"/>
        </a:xfrm>
        <a:prstGeom prst="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52918" tIns="172561" rIns="52918" bIns="172561" numCol="1" spcCol="1270" anchor="ctr" anchorCtr="0">
          <a:noAutofit/>
        </a:bodyPr>
        <a:lstStyle/>
        <a:p>
          <a:pPr marL="0" lvl="0" indent="0" algn="ctr" defTabSz="1244600">
            <a:lnSpc>
              <a:spcPct val="90000"/>
            </a:lnSpc>
            <a:spcBef>
              <a:spcPct val="0"/>
            </a:spcBef>
            <a:spcAft>
              <a:spcPct val="35000"/>
            </a:spcAft>
            <a:buNone/>
          </a:pPr>
          <a:r>
            <a:rPr lang="en-US" sz="2800" kern="1200"/>
            <a:t>Best</a:t>
          </a:r>
        </a:p>
      </dsp:txBody>
      <dsp:txXfrm>
        <a:off x="0" y="1704"/>
        <a:ext cx="1000024" cy="1746958"/>
      </dsp:txXfrm>
    </dsp:sp>
    <dsp:sp modelId="{839AB3B0-64B1-498C-AC9A-DA8ACAB79B26}">
      <dsp:nvSpPr>
        <dsp:cNvPr id="0" name=""/>
        <dsp:cNvSpPr/>
      </dsp:nvSpPr>
      <dsp:spPr>
        <a:xfrm>
          <a:off x="1000024" y="1853480"/>
          <a:ext cx="4000099" cy="1746958"/>
        </a:xfrm>
        <a:prstGeom prst="rect">
          <a:avLst/>
        </a:prstGeom>
        <a:solidFill>
          <a:schemeClr val="accent5">
            <a:tint val="40000"/>
            <a:alpha val="90000"/>
            <a:hueOff val="-5370241"/>
            <a:satOff val="24126"/>
            <a:lumOff val="1658"/>
            <a:alphaOff val="0"/>
          </a:schemeClr>
        </a:solidFill>
        <a:ln w="9525" cap="flat" cmpd="sng" algn="ctr">
          <a:solidFill>
            <a:schemeClr val="accent5">
              <a:tint val="40000"/>
              <a:alpha val="90000"/>
              <a:hueOff val="-5370241"/>
              <a:satOff val="24126"/>
              <a:lumOff val="16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613" tIns="443728" rIns="77613" bIns="443728" numCol="1" spcCol="1270" anchor="ctr" anchorCtr="0">
          <a:noAutofit/>
        </a:bodyPr>
        <a:lstStyle/>
        <a:p>
          <a:pPr marL="0" lvl="0" indent="0" algn="l" defTabSz="1066800">
            <a:lnSpc>
              <a:spcPct val="90000"/>
            </a:lnSpc>
            <a:spcBef>
              <a:spcPct val="0"/>
            </a:spcBef>
            <a:spcAft>
              <a:spcPct val="35000"/>
            </a:spcAft>
            <a:buNone/>
          </a:pPr>
          <a:r>
            <a:rPr lang="en-US" sz="2400" kern="1200"/>
            <a:t>Home Improvement Loan: Best for one-time projects</a:t>
          </a:r>
        </a:p>
      </dsp:txBody>
      <dsp:txXfrm>
        <a:off x="1000024" y="1853480"/>
        <a:ext cx="4000099" cy="1746958"/>
      </dsp:txXfrm>
    </dsp:sp>
    <dsp:sp modelId="{E93FE489-C696-44C7-B79A-D63E8608812D}">
      <dsp:nvSpPr>
        <dsp:cNvPr id="0" name=""/>
        <dsp:cNvSpPr/>
      </dsp:nvSpPr>
      <dsp:spPr>
        <a:xfrm>
          <a:off x="0" y="1853480"/>
          <a:ext cx="1000024" cy="1746958"/>
        </a:xfrm>
        <a:prstGeom prst="rect">
          <a:avLst/>
        </a:prstGeom>
        <a:gradFill rotWithShape="0">
          <a:gsLst>
            <a:gs pos="0">
              <a:schemeClr val="accent5">
                <a:hueOff val="-4966938"/>
                <a:satOff val="19906"/>
                <a:lumOff val="4314"/>
                <a:alphaOff val="0"/>
                <a:tint val="100000"/>
                <a:shade val="100000"/>
                <a:satMod val="130000"/>
              </a:schemeClr>
            </a:gs>
            <a:gs pos="100000">
              <a:schemeClr val="accent5">
                <a:hueOff val="-4966938"/>
                <a:satOff val="19906"/>
                <a:lumOff val="4314"/>
                <a:alphaOff val="0"/>
                <a:tint val="50000"/>
                <a:shade val="100000"/>
                <a:satMod val="350000"/>
              </a:schemeClr>
            </a:gs>
          </a:gsLst>
          <a:lin ang="16200000" scaled="0"/>
        </a:gradFill>
        <a:ln w="9525" cap="flat" cmpd="sng" algn="ctr">
          <a:solidFill>
            <a:schemeClr val="accent5">
              <a:hueOff val="-4966938"/>
              <a:satOff val="19906"/>
              <a:lumOff val="4314"/>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52918" tIns="172561" rIns="52918" bIns="172561" numCol="1" spcCol="1270" anchor="ctr" anchorCtr="0">
          <a:noAutofit/>
        </a:bodyPr>
        <a:lstStyle/>
        <a:p>
          <a:pPr marL="0" lvl="0" indent="0" algn="ctr" defTabSz="1244600">
            <a:lnSpc>
              <a:spcPct val="90000"/>
            </a:lnSpc>
            <a:spcBef>
              <a:spcPct val="0"/>
            </a:spcBef>
            <a:spcAft>
              <a:spcPct val="35000"/>
            </a:spcAft>
            <a:buNone/>
          </a:pPr>
          <a:r>
            <a:rPr lang="en-US" sz="2800" kern="1200"/>
            <a:t>Home</a:t>
          </a:r>
        </a:p>
      </dsp:txBody>
      <dsp:txXfrm>
        <a:off x="0" y="1853480"/>
        <a:ext cx="1000024" cy="1746958"/>
      </dsp:txXfrm>
    </dsp:sp>
    <dsp:sp modelId="{01942BBA-57F5-4246-9F93-E80C984C2A21}">
      <dsp:nvSpPr>
        <dsp:cNvPr id="0" name=""/>
        <dsp:cNvSpPr/>
      </dsp:nvSpPr>
      <dsp:spPr>
        <a:xfrm>
          <a:off x="1000024" y="3705256"/>
          <a:ext cx="4000099" cy="1746958"/>
        </a:xfrm>
        <a:prstGeom prst="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613" tIns="443728" rIns="77613" bIns="443728" numCol="1" spcCol="1270" anchor="ctr" anchorCtr="0">
          <a:noAutofit/>
        </a:bodyPr>
        <a:lstStyle/>
        <a:p>
          <a:pPr marL="0" lvl="0" indent="0" algn="l" defTabSz="1066800">
            <a:lnSpc>
              <a:spcPct val="90000"/>
            </a:lnSpc>
            <a:spcBef>
              <a:spcPct val="0"/>
            </a:spcBef>
            <a:spcAft>
              <a:spcPct val="35000"/>
            </a:spcAft>
            <a:buNone/>
          </a:pPr>
          <a:r>
            <a:rPr lang="en-US" sz="2400" kern="1200"/>
            <a:t>HEI: Best for payment flexibility</a:t>
          </a:r>
        </a:p>
      </dsp:txBody>
      <dsp:txXfrm>
        <a:off x="1000024" y="3705256"/>
        <a:ext cx="4000099" cy="1746958"/>
      </dsp:txXfrm>
    </dsp:sp>
    <dsp:sp modelId="{8BA112B1-E136-4804-B014-50D176088117}">
      <dsp:nvSpPr>
        <dsp:cNvPr id="0" name=""/>
        <dsp:cNvSpPr/>
      </dsp:nvSpPr>
      <dsp:spPr>
        <a:xfrm>
          <a:off x="0" y="3705256"/>
          <a:ext cx="1000024" cy="1746958"/>
        </a:xfrm>
        <a:prstGeom prst="rect">
          <a:avLst/>
        </a:prstGeom>
        <a:gradFill rotWithShape="0">
          <a:gsLst>
            <a:gs pos="0">
              <a:schemeClr val="accent5">
                <a:hueOff val="-9933876"/>
                <a:satOff val="39811"/>
                <a:lumOff val="8628"/>
                <a:alphaOff val="0"/>
                <a:tint val="100000"/>
                <a:shade val="100000"/>
                <a:satMod val="130000"/>
              </a:schemeClr>
            </a:gs>
            <a:gs pos="100000">
              <a:schemeClr val="accent5">
                <a:hueOff val="-9933876"/>
                <a:satOff val="39811"/>
                <a:lumOff val="8628"/>
                <a:alphaOff val="0"/>
                <a:tint val="50000"/>
                <a:shade val="100000"/>
                <a:satMod val="350000"/>
              </a:schemeClr>
            </a:gs>
          </a:gsLst>
          <a:lin ang="16200000" scaled="0"/>
        </a:gra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52918" tIns="172561" rIns="52918" bIns="172561" numCol="1" spcCol="1270" anchor="ctr" anchorCtr="0">
          <a:noAutofit/>
        </a:bodyPr>
        <a:lstStyle/>
        <a:p>
          <a:pPr marL="0" lvl="0" indent="0" algn="ctr" defTabSz="1244600">
            <a:lnSpc>
              <a:spcPct val="90000"/>
            </a:lnSpc>
            <a:spcBef>
              <a:spcPct val="0"/>
            </a:spcBef>
            <a:spcAft>
              <a:spcPct val="35000"/>
            </a:spcAft>
            <a:buNone/>
          </a:pPr>
          <a:r>
            <a:rPr lang="en-US" sz="2800" kern="1200"/>
            <a:t>Best</a:t>
          </a:r>
        </a:p>
      </dsp:txBody>
      <dsp:txXfrm>
        <a:off x="0" y="3705256"/>
        <a:ext cx="1000024" cy="17469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A5F16-6562-4006-9C5F-9DA65CFB3114}">
      <dsp:nvSpPr>
        <dsp:cNvPr id="0" name=""/>
        <dsp:cNvSpPr/>
      </dsp:nvSpPr>
      <dsp:spPr>
        <a:xfrm>
          <a:off x="0" y="478"/>
          <a:ext cx="3993357"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D1E6AC-BC2C-4B51-AAF7-715D5C84F677}">
      <dsp:nvSpPr>
        <dsp:cNvPr id="0" name=""/>
        <dsp:cNvSpPr/>
      </dsp:nvSpPr>
      <dsp:spPr>
        <a:xfrm>
          <a:off x="0" y="478"/>
          <a:ext cx="3993357" cy="783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Consider:</a:t>
          </a:r>
        </a:p>
      </dsp:txBody>
      <dsp:txXfrm>
        <a:off x="0" y="478"/>
        <a:ext cx="3993357" cy="783716"/>
      </dsp:txXfrm>
    </dsp:sp>
    <dsp:sp modelId="{6F12E04F-5743-48A2-8B6B-BEFC9660EDA4}">
      <dsp:nvSpPr>
        <dsp:cNvPr id="0" name=""/>
        <dsp:cNvSpPr/>
      </dsp:nvSpPr>
      <dsp:spPr>
        <a:xfrm>
          <a:off x="0" y="784194"/>
          <a:ext cx="3993357"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636A32-9B60-4000-BB1B-4583AB1AD8D2}">
      <dsp:nvSpPr>
        <dsp:cNvPr id="0" name=""/>
        <dsp:cNvSpPr/>
      </dsp:nvSpPr>
      <dsp:spPr>
        <a:xfrm>
          <a:off x="0" y="784194"/>
          <a:ext cx="3993357" cy="783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 Project size</a:t>
          </a:r>
        </a:p>
      </dsp:txBody>
      <dsp:txXfrm>
        <a:off x="0" y="784194"/>
        <a:ext cx="3993357" cy="783716"/>
      </dsp:txXfrm>
    </dsp:sp>
    <dsp:sp modelId="{6D892B3F-49D1-45EA-B895-4230716E53D3}">
      <dsp:nvSpPr>
        <dsp:cNvPr id="0" name=""/>
        <dsp:cNvSpPr/>
      </dsp:nvSpPr>
      <dsp:spPr>
        <a:xfrm>
          <a:off x="0" y="1567910"/>
          <a:ext cx="3993357"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4D4466-82BC-483A-8CCA-E393196D9B59}">
      <dsp:nvSpPr>
        <dsp:cNvPr id="0" name=""/>
        <dsp:cNvSpPr/>
      </dsp:nvSpPr>
      <dsp:spPr>
        <a:xfrm>
          <a:off x="0" y="1567910"/>
          <a:ext cx="3993357" cy="783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 Cash flow</a:t>
          </a:r>
        </a:p>
      </dsp:txBody>
      <dsp:txXfrm>
        <a:off x="0" y="1567910"/>
        <a:ext cx="3993357" cy="783716"/>
      </dsp:txXfrm>
    </dsp:sp>
    <dsp:sp modelId="{AB50EEA7-5974-4B91-B6BF-AE1C9480EB5C}">
      <dsp:nvSpPr>
        <dsp:cNvPr id="0" name=""/>
        <dsp:cNvSpPr/>
      </dsp:nvSpPr>
      <dsp:spPr>
        <a:xfrm>
          <a:off x="0" y="2351627"/>
          <a:ext cx="3993357"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9D8C3A-370E-4559-8621-36CEE4039403}">
      <dsp:nvSpPr>
        <dsp:cNvPr id="0" name=""/>
        <dsp:cNvSpPr/>
      </dsp:nvSpPr>
      <dsp:spPr>
        <a:xfrm>
          <a:off x="0" y="2351627"/>
          <a:ext cx="3993357" cy="783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 Risk tolerance</a:t>
          </a:r>
        </a:p>
      </dsp:txBody>
      <dsp:txXfrm>
        <a:off x="0" y="2351627"/>
        <a:ext cx="3993357" cy="783716"/>
      </dsp:txXfrm>
    </dsp:sp>
    <dsp:sp modelId="{72A3EDDF-81B3-45E5-B9E1-A3ADAE9B2394}">
      <dsp:nvSpPr>
        <dsp:cNvPr id="0" name=""/>
        <dsp:cNvSpPr/>
      </dsp:nvSpPr>
      <dsp:spPr>
        <a:xfrm>
          <a:off x="0" y="3135343"/>
          <a:ext cx="3993357" cy="0"/>
        </a:xfrm>
        <a:prstGeom prst="lin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48171B-2D97-4BCA-8E59-31E4C153CF18}">
      <dsp:nvSpPr>
        <dsp:cNvPr id="0" name=""/>
        <dsp:cNvSpPr/>
      </dsp:nvSpPr>
      <dsp:spPr>
        <a:xfrm>
          <a:off x="0" y="3135343"/>
          <a:ext cx="3993357" cy="783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 Long-term plans</a:t>
          </a:r>
        </a:p>
      </dsp:txBody>
      <dsp:txXfrm>
        <a:off x="0" y="3135343"/>
        <a:ext cx="3993357" cy="783716"/>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1A3CE27C-54CD-4576-BEDD-C0F98BB1F654}" type="datetimeFigureOut">
              <a:rPr lang="en-US" smtClean="0"/>
              <a:t>1/15/2026</a:t>
            </a:fld>
            <a:endParaRPr lang="en-US"/>
          </a:p>
        </p:txBody>
      </p:sp>
      <p:sp>
        <p:nvSpPr>
          <p:cNvPr id="4" name="Slide Image Placeholder 3"/>
          <p:cNvSpPr>
            <a:spLocks noGrp="1" noRot="1" noChangeAspect="1"/>
          </p:cNvSpPr>
          <p:nvPr>
            <p:ph type="sldImg" idx="2"/>
          </p:nvPr>
        </p:nvSpPr>
        <p:spPr>
          <a:xfrm>
            <a:off x="3071813" y="876300"/>
            <a:ext cx="3152775"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EBE7E42A-1743-4F0F-9AD1-F2A935DA8DC6}" type="slidenum">
              <a:rPr lang="en-US" smtClean="0"/>
              <a:t>‹#›</a:t>
            </a:fld>
            <a:endParaRPr lang="en-US"/>
          </a:p>
        </p:txBody>
      </p:sp>
    </p:spTree>
    <p:extLst>
      <p:ext uri="{BB962C8B-B14F-4D97-AF65-F5344CB8AC3E}">
        <p14:creationId xmlns:p14="http://schemas.microsoft.com/office/powerpoint/2010/main" val="974279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E7E42A-1743-4F0F-9AD1-F2A935DA8DC6}" type="slidenum">
              <a:rPr lang="en-US" smtClean="0"/>
              <a:t>6</a:t>
            </a:fld>
            <a:endParaRPr lang="en-US"/>
          </a:p>
        </p:txBody>
      </p:sp>
    </p:spTree>
    <p:extLst>
      <p:ext uri="{BB962C8B-B14F-4D97-AF65-F5344CB8AC3E}">
        <p14:creationId xmlns:p14="http://schemas.microsoft.com/office/powerpoint/2010/main" val="1522296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4F7EE3C-E2C0-7B92-6DA4-770AFD77EA13}"/>
              </a:ext>
            </a:extLst>
          </p:cNvPr>
          <p:cNvSpPr>
            <a:spLocks noGrp="1"/>
          </p:cNvSpPr>
          <p:nvPr>
            <p:ph type="title"/>
          </p:nvPr>
        </p:nvSpPr>
        <p:spPr>
          <a:xfrm>
            <a:off x="524784" y="248038"/>
            <a:ext cx="5297791" cy="1159200"/>
          </a:xfrm>
        </p:spPr>
        <p:txBody>
          <a:bodyPr vert="horz" lIns="91440" tIns="45720" rIns="91440" bIns="45720" rtlCol="0" anchor="ctr">
            <a:normAutofit/>
          </a:bodyPr>
          <a:lstStyle/>
          <a:p>
            <a:pPr algn="l" defTabSz="914400">
              <a:lnSpc>
                <a:spcPct val="90000"/>
              </a:lnSpc>
            </a:pPr>
            <a:r>
              <a:rPr lang="en-US" sz="3500" kern="1200">
                <a:solidFill>
                  <a:srgbClr val="FFFFFF"/>
                </a:solidFill>
                <a:latin typeface="+mj-lt"/>
                <a:ea typeface="+mj-ea"/>
                <a:cs typeface="+mj-cs"/>
              </a:rPr>
              <a:t>Financing Home Improvements &amp; Repairs</a:t>
            </a:r>
          </a:p>
        </p:txBody>
      </p:sp>
      <p:pic>
        <p:nvPicPr>
          <p:cNvPr id="6" name="Picture 5">
            <a:extLst>
              <a:ext uri="{FF2B5EF4-FFF2-40B4-BE49-F238E27FC236}">
                <a16:creationId xmlns:a16="http://schemas.microsoft.com/office/drawing/2014/main" id="{EC833193-3176-AEA6-218A-C306C9972956}"/>
              </a:ext>
            </a:extLst>
          </p:cNvPr>
          <p:cNvPicPr>
            <a:picLocks noChangeAspect="1"/>
          </p:cNvPicPr>
          <p:nvPr/>
        </p:nvPicPr>
        <p:blipFill>
          <a:blip r:embed="rId2"/>
          <a:stretch>
            <a:fillRect/>
          </a:stretch>
        </p:blipFill>
        <p:spPr>
          <a:xfrm>
            <a:off x="324168" y="2992359"/>
            <a:ext cx="8495662" cy="2400027"/>
          </a:xfrm>
          <a:prstGeom prst="rect">
            <a:avLst/>
          </a:prstGeom>
        </p:spPr>
      </p:pic>
    </p:spTree>
    <p:extLst>
      <p:ext uri="{BB962C8B-B14F-4D97-AF65-F5344CB8AC3E}">
        <p14:creationId xmlns:p14="http://schemas.microsoft.com/office/powerpoint/2010/main" val="2054004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F96A0F2-F15F-33BA-D8D2-A069EC6221DF}"/>
              </a:ext>
            </a:extLst>
          </p:cNvPr>
          <p:cNvSpPr>
            <a:spLocks noGrp="1"/>
          </p:cNvSpPr>
          <p:nvPr>
            <p:ph type="title"/>
          </p:nvPr>
        </p:nvSpPr>
        <p:spPr>
          <a:xfrm>
            <a:off x="1028697" y="348865"/>
            <a:ext cx="7533018" cy="877729"/>
          </a:xfrm>
        </p:spPr>
        <p:txBody>
          <a:bodyPr anchor="ctr">
            <a:normAutofit/>
          </a:bodyPr>
          <a:lstStyle/>
          <a:p>
            <a:r>
              <a:rPr lang="en-US" sz="3500">
                <a:solidFill>
                  <a:srgbClr val="FFFFFF"/>
                </a:solidFill>
              </a:rPr>
              <a:t>Options for Financing Home Repairs</a:t>
            </a:r>
          </a:p>
        </p:txBody>
      </p:sp>
      <p:graphicFrame>
        <p:nvGraphicFramePr>
          <p:cNvPr id="26" name="Content Placeholder 3">
            <a:extLst>
              <a:ext uri="{FF2B5EF4-FFF2-40B4-BE49-F238E27FC236}">
                <a16:creationId xmlns:a16="http://schemas.microsoft.com/office/drawing/2014/main" id="{BC24BC06-8742-2CF0-B0B0-17B1AD9DC5A4}"/>
              </a:ext>
            </a:extLst>
          </p:cNvPr>
          <p:cNvGraphicFramePr>
            <a:graphicFrameLocks noGrp="1"/>
          </p:cNvGraphicFramePr>
          <p:nvPr>
            <p:ph idx="1"/>
            <p:extLst>
              <p:ext uri="{D42A27DB-BD31-4B8C-83A1-F6EECF244321}">
                <p14:modId xmlns:p14="http://schemas.microsoft.com/office/powerpoint/2010/main" val="1439443880"/>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2529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Old wrinkled hands with some coins">
            <a:extLst>
              <a:ext uri="{FF2B5EF4-FFF2-40B4-BE49-F238E27FC236}">
                <a16:creationId xmlns:a16="http://schemas.microsoft.com/office/drawing/2014/main" id="{49B203CF-136D-9C80-7CEA-C4DBAADE32D5}"/>
              </a:ext>
            </a:extLst>
          </p:cNvPr>
          <p:cNvPicPr>
            <a:picLocks noChangeAspect="1"/>
          </p:cNvPicPr>
          <p:nvPr/>
        </p:nvPicPr>
        <p:blipFill>
          <a:blip r:embed="rId2"/>
          <a:srcRect l="19795" r="40711" b="-2"/>
          <a:stretch>
            <a:fillRect/>
          </a:stretch>
        </p:blipFill>
        <p:spPr>
          <a:xfrm>
            <a:off x="20" y="-2"/>
            <a:ext cx="4057627" cy="6858002"/>
          </a:xfrm>
          <a:prstGeom prst="rect">
            <a:avLst/>
          </a:prstGeom>
        </p:spPr>
      </p:pic>
      <p:sp useBgFill="1">
        <p:nvSpPr>
          <p:cNvPr id="24" name="Rectangle 23">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234EAA-03E3-1AF5-8604-4F0B36C9FC52}"/>
              </a:ext>
            </a:extLst>
          </p:cNvPr>
          <p:cNvSpPr>
            <a:spLocks noGrp="1"/>
          </p:cNvSpPr>
          <p:nvPr>
            <p:ph type="title"/>
          </p:nvPr>
        </p:nvSpPr>
        <p:spPr>
          <a:xfrm>
            <a:off x="4586487" y="405685"/>
            <a:ext cx="4098726" cy="1559301"/>
          </a:xfrm>
        </p:spPr>
        <p:txBody>
          <a:bodyPr>
            <a:normAutofit/>
          </a:bodyPr>
          <a:lstStyle/>
          <a:p>
            <a:r>
              <a:rPr lang="en-US" sz="3500" dirty="0"/>
              <a:t>Self Funding</a:t>
            </a:r>
          </a:p>
        </p:txBody>
      </p:sp>
      <p:sp>
        <p:nvSpPr>
          <p:cNvPr id="3" name="Content Placeholder 2">
            <a:extLst>
              <a:ext uri="{FF2B5EF4-FFF2-40B4-BE49-F238E27FC236}">
                <a16:creationId xmlns:a16="http://schemas.microsoft.com/office/drawing/2014/main" id="{D45E721A-E3C4-7140-A4C6-550265C5DAF7}"/>
              </a:ext>
            </a:extLst>
          </p:cNvPr>
          <p:cNvSpPr>
            <a:spLocks noGrp="1"/>
          </p:cNvSpPr>
          <p:nvPr>
            <p:ph idx="1"/>
          </p:nvPr>
        </p:nvSpPr>
        <p:spPr>
          <a:xfrm>
            <a:off x="4586487" y="2743200"/>
            <a:ext cx="3935505" cy="3496878"/>
          </a:xfrm>
        </p:spPr>
        <p:txBody>
          <a:bodyPr anchor="ctr">
            <a:normAutofit fontScale="55000" lnSpcReduction="20000"/>
          </a:bodyPr>
          <a:lstStyle/>
          <a:p>
            <a:r>
              <a:rPr lang="en-US" b="1" dirty="0"/>
              <a:t>Create a Dedicated Savings Account</a:t>
            </a:r>
            <a:r>
              <a:rPr lang="en-US" dirty="0"/>
              <a:t>: Start an emergency fund specifically for home maintenance and repairs, adding to it monthly.</a:t>
            </a:r>
          </a:p>
          <a:p>
            <a:r>
              <a:rPr lang="en-US" b="1" dirty="0"/>
              <a:t>DIY &amp; Sweat Equity</a:t>
            </a:r>
            <a:r>
              <a:rPr lang="en-US" dirty="0"/>
              <a:t>: Tackle smaller repairs yourself to save on labor costs, using saved funds for materials.</a:t>
            </a:r>
          </a:p>
          <a:p>
            <a:r>
              <a:rPr lang="en-US" b="1" dirty="0"/>
              <a:t>Track Home Value</a:t>
            </a:r>
            <a:r>
              <a:rPr lang="en-US" dirty="0"/>
              <a:t>: Regularly assess your home's worth to understand your equity, which can be tapped for larger projects. </a:t>
            </a:r>
          </a:p>
          <a:p>
            <a:r>
              <a:rPr lang="en-US" sz="3300" dirty="0"/>
              <a:t>.</a:t>
            </a:r>
          </a:p>
          <a:p>
            <a:r>
              <a:rPr lang="en-US" sz="3300" dirty="0"/>
              <a:t>Use tax refund money. </a:t>
            </a:r>
          </a:p>
        </p:txBody>
      </p:sp>
    </p:spTree>
    <p:extLst>
      <p:ext uri="{BB962C8B-B14F-4D97-AF65-F5344CB8AC3E}">
        <p14:creationId xmlns:p14="http://schemas.microsoft.com/office/powerpoint/2010/main" val="2997982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196D07-DA53-EEB0-733E-B2E533B876E4}"/>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Bartering system</a:t>
            </a:r>
          </a:p>
        </p:txBody>
      </p:sp>
      <p:sp>
        <p:nvSpPr>
          <p:cNvPr id="3" name="Content Placeholder 2">
            <a:extLst>
              <a:ext uri="{FF2B5EF4-FFF2-40B4-BE49-F238E27FC236}">
                <a16:creationId xmlns:a16="http://schemas.microsoft.com/office/drawing/2014/main" id="{A835C7A2-74FC-EEF4-F76F-A7A78CDC3905}"/>
              </a:ext>
            </a:extLst>
          </p:cNvPr>
          <p:cNvSpPr>
            <a:spLocks noGrp="1"/>
          </p:cNvSpPr>
          <p:nvPr>
            <p:ph idx="1"/>
          </p:nvPr>
        </p:nvSpPr>
        <p:spPr>
          <a:xfrm>
            <a:off x="1028699" y="2318197"/>
            <a:ext cx="7293023" cy="3683358"/>
          </a:xfrm>
        </p:spPr>
        <p:txBody>
          <a:bodyPr anchor="ctr">
            <a:normAutofit/>
          </a:bodyPr>
          <a:lstStyle/>
          <a:p>
            <a:r>
              <a:rPr lang="en-US" dirty="0"/>
              <a:t>Identify your valuable skills (like painting, plumbing, or carpentry) and find neighbors or community members needing those skills, then trade for the repairs you need</a:t>
            </a:r>
          </a:p>
        </p:txBody>
      </p:sp>
    </p:spTree>
    <p:extLst>
      <p:ext uri="{BB962C8B-B14F-4D97-AF65-F5344CB8AC3E}">
        <p14:creationId xmlns:p14="http://schemas.microsoft.com/office/powerpoint/2010/main" val="3766691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7D50B-DD00-F613-43CB-EE572C789D41}"/>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Government Programs</a:t>
            </a:r>
          </a:p>
        </p:txBody>
      </p:sp>
      <p:sp>
        <p:nvSpPr>
          <p:cNvPr id="3" name="Content Placeholder 2">
            <a:extLst>
              <a:ext uri="{FF2B5EF4-FFF2-40B4-BE49-F238E27FC236}">
                <a16:creationId xmlns:a16="http://schemas.microsoft.com/office/drawing/2014/main" id="{C7967D21-48F5-DE19-CCC1-AA6658B4A779}"/>
              </a:ext>
            </a:extLst>
          </p:cNvPr>
          <p:cNvSpPr>
            <a:spLocks noGrp="1"/>
          </p:cNvSpPr>
          <p:nvPr>
            <p:ph idx="1"/>
          </p:nvPr>
        </p:nvSpPr>
        <p:spPr>
          <a:xfrm>
            <a:off x="1028699" y="2318197"/>
            <a:ext cx="7293023" cy="3683358"/>
          </a:xfrm>
        </p:spPr>
        <p:txBody>
          <a:bodyPr anchor="ctr">
            <a:normAutofit/>
          </a:bodyPr>
          <a:lstStyle/>
          <a:p>
            <a:r>
              <a:rPr lang="en-US" sz="1800" dirty="0"/>
              <a:t>You can use government programs for home improvements through HUD loans (Title I, 203(k)), USDA rural repair grants/loans for low-income homeowners, energy tax credits (like for solar/windows), VA grants for disabled veterans, and local programs</a:t>
            </a:r>
            <a:endParaRPr lang="en-US" sz="1700" dirty="0"/>
          </a:p>
        </p:txBody>
      </p:sp>
    </p:spTree>
    <p:extLst>
      <p:ext uri="{BB962C8B-B14F-4D97-AF65-F5344CB8AC3E}">
        <p14:creationId xmlns:p14="http://schemas.microsoft.com/office/powerpoint/2010/main" val="4110840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52B72F-12F5-FFCB-6C1E-94C2ADDE19BC}"/>
              </a:ext>
            </a:extLst>
          </p:cNvPr>
          <p:cNvSpPr>
            <a:spLocks noGrp="1"/>
          </p:cNvSpPr>
          <p:nvPr>
            <p:ph type="title"/>
          </p:nvPr>
        </p:nvSpPr>
        <p:spPr>
          <a:xfrm>
            <a:off x="603504" y="802955"/>
            <a:ext cx="3574747" cy="1454051"/>
          </a:xfrm>
        </p:spPr>
        <p:txBody>
          <a:bodyPr>
            <a:normAutofit/>
          </a:bodyPr>
          <a:lstStyle/>
          <a:p>
            <a:r>
              <a:rPr lang="en-US" sz="3100">
                <a:solidFill>
                  <a:schemeClr val="tx2"/>
                </a:solidFill>
              </a:rPr>
              <a:t>Volusia County</a:t>
            </a:r>
          </a:p>
        </p:txBody>
      </p:sp>
      <p:sp>
        <p:nvSpPr>
          <p:cNvPr id="3" name="Content Placeholder 2">
            <a:extLst>
              <a:ext uri="{FF2B5EF4-FFF2-40B4-BE49-F238E27FC236}">
                <a16:creationId xmlns:a16="http://schemas.microsoft.com/office/drawing/2014/main" id="{ACA21296-EACE-48B6-2ACC-871C7DB8C976}"/>
              </a:ext>
            </a:extLst>
          </p:cNvPr>
          <p:cNvSpPr>
            <a:spLocks noGrp="1"/>
          </p:cNvSpPr>
          <p:nvPr>
            <p:ph idx="1"/>
          </p:nvPr>
        </p:nvSpPr>
        <p:spPr>
          <a:xfrm>
            <a:off x="603504" y="2421683"/>
            <a:ext cx="3574461" cy="3353476"/>
          </a:xfrm>
        </p:spPr>
        <p:txBody>
          <a:bodyPr anchor="t">
            <a:normAutofit/>
          </a:bodyPr>
          <a:lstStyle/>
          <a:p>
            <a:pPr>
              <a:lnSpc>
                <a:spcPct val="90000"/>
              </a:lnSpc>
            </a:pPr>
            <a:r>
              <a:rPr lang="en-US" sz="800" dirty="0">
                <a:solidFill>
                  <a:schemeClr val="tx2"/>
                </a:solidFill>
              </a:rPr>
              <a:t>Community Assistance implements an owner-occupied rehabilitation program that may assist eligible homeowners with necessary health and safety repairs within Volusia County's service areas. The service areas are anywhere in Volusia County, except the city limits of Daytona Beach, Deltona and Ponce Inlet.</a:t>
            </a:r>
          </a:p>
          <a:p>
            <a:pPr>
              <a:lnSpc>
                <a:spcPct val="90000"/>
              </a:lnSpc>
            </a:pPr>
            <a:r>
              <a:rPr lang="en-US" sz="800" dirty="0">
                <a:solidFill>
                  <a:schemeClr val="tx2"/>
                </a:solidFill>
              </a:rPr>
              <a:t>The program is funded by Volusia County through federal and state grants and governed by guidelines and regulations as set forth in the Affordable Housing Program Policy (AHPP). Funds are provided to eligible households with a zero interest, deferred loan or repayment loan (in very limited circumstances funds are provided as a grant). Eligible households will be evaluated according to the policy's underwriting standards. </a:t>
            </a:r>
          </a:p>
          <a:p>
            <a:pPr>
              <a:lnSpc>
                <a:spcPct val="90000"/>
              </a:lnSpc>
            </a:pPr>
            <a:r>
              <a:rPr lang="en-US" sz="800" dirty="0">
                <a:solidFill>
                  <a:schemeClr val="tx2"/>
                </a:solidFill>
              </a:rPr>
              <a:t>Eligibility requirements</a:t>
            </a:r>
          </a:p>
          <a:p>
            <a:pPr lvl="1">
              <a:lnSpc>
                <a:spcPct val="90000"/>
              </a:lnSpc>
            </a:pPr>
            <a:r>
              <a:rPr lang="en-US" sz="800" dirty="0">
                <a:solidFill>
                  <a:schemeClr val="tx2"/>
                </a:solidFill>
              </a:rPr>
              <a:t>•	Applicant cannot have previously received housing assistance (owner-occupied rehabilitation or homebuyer assistance)</a:t>
            </a:r>
          </a:p>
          <a:p>
            <a:pPr lvl="1">
              <a:lnSpc>
                <a:spcPct val="90000"/>
              </a:lnSpc>
            </a:pPr>
            <a:r>
              <a:rPr lang="en-US" sz="800" dirty="0">
                <a:solidFill>
                  <a:schemeClr val="tx2"/>
                </a:solidFill>
              </a:rPr>
              <a:t>•	Applicant must have owned and occupied the housing unit for a minimum of one (1) year under a recorded instrument and have current homestead exemption status</a:t>
            </a:r>
          </a:p>
          <a:p>
            <a:pPr lvl="1">
              <a:lnSpc>
                <a:spcPct val="90000"/>
              </a:lnSpc>
            </a:pPr>
            <a:r>
              <a:rPr lang="en-US" sz="800" dirty="0">
                <a:solidFill>
                  <a:schemeClr val="tx2"/>
                </a:solidFill>
              </a:rPr>
              <a:t>•	The housing unit must be</a:t>
            </a:r>
          </a:p>
          <a:p>
            <a:pPr lvl="2">
              <a:lnSpc>
                <a:spcPct val="90000"/>
              </a:lnSpc>
            </a:pPr>
            <a:r>
              <a:rPr lang="en-US" sz="800" dirty="0">
                <a:solidFill>
                  <a:schemeClr val="tx2"/>
                </a:solidFill>
              </a:rPr>
              <a:t> site built or a manufactured home located on land you own that was built after 1994.</a:t>
            </a:r>
          </a:p>
          <a:p>
            <a:pPr lvl="1">
              <a:lnSpc>
                <a:spcPct val="90000"/>
              </a:lnSpc>
            </a:pPr>
            <a:r>
              <a:rPr lang="en-US" sz="800" dirty="0">
                <a:solidFill>
                  <a:schemeClr val="tx2"/>
                </a:solidFill>
              </a:rPr>
              <a:t>•	Property taxes and existing mortgage(s) must be current</a:t>
            </a:r>
          </a:p>
          <a:p>
            <a:pPr lvl="1">
              <a:lnSpc>
                <a:spcPct val="90000"/>
              </a:lnSpc>
            </a:pPr>
            <a:r>
              <a:rPr lang="en-US" sz="800" dirty="0">
                <a:solidFill>
                  <a:schemeClr val="tx2"/>
                </a:solidFill>
              </a:rPr>
              <a:t>•	Household income cannot exceed the Area Median Income requirements below:</a:t>
            </a:r>
          </a:p>
          <a:p>
            <a:pPr lvl="2">
              <a:lnSpc>
                <a:spcPct val="90000"/>
              </a:lnSpc>
            </a:pPr>
            <a:endParaRPr lang="en-US" sz="800" dirty="0">
              <a:solidFill>
                <a:schemeClr val="tx2"/>
              </a:solidFill>
            </a:endParaRPr>
          </a:p>
          <a:p>
            <a:pPr lvl="2">
              <a:lnSpc>
                <a:spcPct val="90000"/>
              </a:lnSpc>
            </a:pPr>
            <a:endParaRPr lang="en-US" sz="800" dirty="0">
              <a:solidFill>
                <a:schemeClr val="tx2"/>
              </a:solidFill>
            </a:endParaRPr>
          </a:p>
        </p:txBody>
      </p:sp>
      <p:grpSp>
        <p:nvGrpSpPr>
          <p:cNvPr id="38" name="Group 37">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63680" y="-16714"/>
            <a:ext cx="4780320" cy="6874714"/>
            <a:chOff x="5818240" y="-1"/>
            <a:chExt cx="6373761" cy="6874714"/>
          </a:xfrm>
        </p:grpSpPr>
        <p:sp>
          <p:nvSpPr>
            <p:cNvPr id="39" name="Freeform: Shape 38">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1" name="Table 10">
            <a:extLst>
              <a:ext uri="{FF2B5EF4-FFF2-40B4-BE49-F238E27FC236}">
                <a16:creationId xmlns:a16="http://schemas.microsoft.com/office/drawing/2014/main" id="{28118F1D-6B8F-4ADC-DAB3-844CFFA2B791}"/>
              </a:ext>
            </a:extLst>
          </p:cNvPr>
          <p:cNvGraphicFramePr>
            <a:graphicFrameLocks noGrp="1"/>
          </p:cNvGraphicFramePr>
          <p:nvPr>
            <p:extLst>
              <p:ext uri="{D42A27DB-BD31-4B8C-83A1-F6EECF244321}">
                <p14:modId xmlns:p14="http://schemas.microsoft.com/office/powerpoint/2010/main" val="64284663"/>
              </p:ext>
            </p:extLst>
          </p:nvPr>
        </p:nvGraphicFramePr>
        <p:xfrm>
          <a:off x="5781294" y="3583232"/>
          <a:ext cx="3106676" cy="615081"/>
        </p:xfrm>
        <a:graphic>
          <a:graphicData uri="http://schemas.openxmlformats.org/drawingml/2006/table">
            <a:tbl>
              <a:tblPr firstRow="1" bandRow="1">
                <a:tableStyleId>{8EC20E35-A176-4012-BC5E-935CFFF8708E}</a:tableStyleId>
              </a:tblPr>
              <a:tblGrid>
                <a:gridCol w="607361">
                  <a:extLst>
                    <a:ext uri="{9D8B030D-6E8A-4147-A177-3AD203B41FA5}">
                      <a16:colId xmlns:a16="http://schemas.microsoft.com/office/drawing/2014/main" val="722980430"/>
                    </a:ext>
                  </a:extLst>
                </a:gridCol>
                <a:gridCol w="499863">
                  <a:extLst>
                    <a:ext uri="{9D8B030D-6E8A-4147-A177-3AD203B41FA5}">
                      <a16:colId xmlns:a16="http://schemas.microsoft.com/office/drawing/2014/main" val="3869944258"/>
                    </a:ext>
                  </a:extLst>
                </a:gridCol>
                <a:gridCol w="499863">
                  <a:extLst>
                    <a:ext uri="{9D8B030D-6E8A-4147-A177-3AD203B41FA5}">
                      <a16:colId xmlns:a16="http://schemas.microsoft.com/office/drawing/2014/main" val="2438521061"/>
                    </a:ext>
                  </a:extLst>
                </a:gridCol>
                <a:gridCol w="499863">
                  <a:extLst>
                    <a:ext uri="{9D8B030D-6E8A-4147-A177-3AD203B41FA5}">
                      <a16:colId xmlns:a16="http://schemas.microsoft.com/office/drawing/2014/main" val="2413469429"/>
                    </a:ext>
                  </a:extLst>
                </a:gridCol>
                <a:gridCol w="499863">
                  <a:extLst>
                    <a:ext uri="{9D8B030D-6E8A-4147-A177-3AD203B41FA5}">
                      <a16:colId xmlns:a16="http://schemas.microsoft.com/office/drawing/2014/main" val="3553279410"/>
                    </a:ext>
                  </a:extLst>
                </a:gridCol>
                <a:gridCol w="499863">
                  <a:extLst>
                    <a:ext uri="{9D8B030D-6E8A-4147-A177-3AD203B41FA5}">
                      <a16:colId xmlns:a16="http://schemas.microsoft.com/office/drawing/2014/main" val="2657684902"/>
                    </a:ext>
                  </a:extLst>
                </a:gridCol>
              </a:tblGrid>
              <a:tr h="291025">
                <a:tc>
                  <a:txBody>
                    <a:bodyPr/>
                    <a:lstStyle/>
                    <a:p>
                      <a:pPr algn="ctr" fontAlgn="b">
                        <a:buNone/>
                      </a:pPr>
                      <a:r>
                        <a:rPr lang="en-US" sz="800" u="none" strike="noStrike">
                          <a:effectLst/>
                        </a:rPr>
                        <a:t>Household size</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1</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2</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3</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4</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5</a:t>
                      </a:r>
                      <a:endParaRPr lang="en-US" sz="800" b="0" i="0" u="none" strike="noStrike">
                        <a:solidFill>
                          <a:srgbClr val="000000"/>
                        </a:solidFill>
                        <a:effectLst/>
                        <a:latin typeface="Aptos Narrow" panose="020B0004020202020204" pitchFamily="34" charset="0"/>
                      </a:endParaRPr>
                    </a:p>
                  </a:txBody>
                  <a:tcPr marL="4886" marR="4886" marT="4886" marB="0" anchor="b"/>
                </a:tc>
                <a:extLst>
                  <a:ext uri="{0D108BD9-81ED-4DB2-BD59-A6C34878D82A}">
                    <a16:rowId xmlns:a16="http://schemas.microsoft.com/office/drawing/2014/main" val="1372820497"/>
                  </a:ext>
                </a:extLst>
              </a:tr>
              <a:tr h="162028">
                <a:tc>
                  <a:txBody>
                    <a:bodyPr/>
                    <a:lstStyle/>
                    <a:p>
                      <a:pPr algn="ctr" fontAlgn="b">
                        <a:buNone/>
                      </a:pPr>
                      <a:r>
                        <a:rPr lang="en-US" sz="800" u="none" strike="noStrike">
                          <a:effectLst/>
                        </a:rPr>
                        <a:t>80% AMI</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$29,250 </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$33,600 </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$37,400 </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$41,750 </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$45,100 </a:t>
                      </a:r>
                      <a:endParaRPr lang="en-US" sz="800" b="0" i="0" u="none" strike="noStrike">
                        <a:solidFill>
                          <a:srgbClr val="000000"/>
                        </a:solidFill>
                        <a:effectLst/>
                        <a:latin typeface="Aptos Narrow" panose="020B0004020202020204" pitchFamily="34" charset="0"/>
                      </a:endParaRPr>
                    </a:p>
                  </a:txBody>
                  <a:tcPr marL="4886" marR="4886" marT="4886" marB="0" anchor="b"/>
                </a:tc>
                <a:extLst>
                  <a:ext uri="{0D108BD9-81ED-4DB2-BD59-A6C34878D82A}">
                    <a16:rowId xmlns:a16="http://schemas.microsoft.com/office/drawing/2014/main" val="3435888497"/>
                  </a:ext>
                </a:extLst>
              </a:tr>
              <a:tr h="162028">
                <a:tc>
                  <a:txBody>
                    <a:bodyPr/>
                    <a:lstStyle/>
                    <a:p>
                      <a:pPr algn="ctr" fontAlgn="b">
                        <a:buNone/>
                      </a:pPr>
                      <a:r>
                        <a:rPr lang="en-US" sz="800" u="none" strike="noStrike">
                          <a:effectLst/>
                        </a:rPr>
                        <a:t>120% AMI</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43,920</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$50,160 </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$56,400 </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$62,640 </a:t>
                      </a:r>
                      <a:endParaRPr lang="en-US" sz="800" b="0" i="0" u="none" strike="noStrike">
                        <a:solidFill>
                          <a:srgbClr val="000000"/>
                        </a:solidFill>
                        <a:effectLst/>
                        <a:latin typeface="Aptos Narrow" panose="020B0004020202020204" pitchFamily="34" charset="0"/>
                      </a:endParaRPr>
                    </a:p>
                  </a:txBody>
                  <a:tcPr marL="4886" marR="4886" marT="4886" marB="0" anchor="b"/>
                </a:tc>
                <a:tc>
                  <a:txBody>
                    <a:bodyPr/>
                    <a:lstStyle/>
                    <a:p>
                      <a:pPr algn="ctr" fontAlgn="b">
                        <a:buNone/>
                      </a:pPr>
                      <a:r>
                        <a:rPr lang="en-US" sz="800" u="none" strike="noStrike">
                          <a:effectLst/>
                        </a:rPr>
                        <a:t>$67,680 </a:t>
                      </a:r>
                      <a:endParaRPr lang="en-US" sz="800" b="0" i="0" u="none" strike="noStrike">
                        <a:solidFill>
                          <a:srgbClr val="000000"/>
                        </a:solidFill>
                        <a:effectLst/>
                        <a:latin typeface="Aptos Narrow" panose="020B0004020202020204" pitchFamily="34" charset="0"/>
                      </a:endParaRPr>
                    </a:p>
                  </a:txBody>
                  <a:tcPr marL="4886" marR="4886" marT="4886" marB="0" anchor="b"/>
                </a:tc>
                <a:extLst>
                  <a:ext uri="{0D108BD9-81ED-4DB2-BD59-A6C34878D82A}">
                    <a16:rowId xmlns:a16="http://schemas.microsoft.com/office/drawing/2014/main" val="1343192724"/>
                  </a:ext>
                </a:extLst>
              </a:tr>
            </a:tbl>
          </a:graphicData>
        </a:graphic>
      </p:graphicFrame>
    </p:spTree>
    <p:extLst>
      <p:ext uri="{BB962C8B-B14F-4D97-AF65-F5344CB8AC3E}">
        <p14:creationId xmlns:p14="http://schemas.microsoft.com/office/powerpoint/2010/main" val="4292392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25">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57CEF5-8E66-02B2-1A3B-4AF3A1D2C231}"/>
              </a:ext>
            </a:extLst>
          </p:cNvPr>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City of Daytona Beach</a:t>
            </a:r>
          </a:p>
        </p:txBody>
      </p:sp>
      <p:sp>
        <p:nvSpPr>
          <p:cNvPr id="9" name="Content Placeholder 8">
            <a:extLst>
              <a:ext uri="{FF2B5EF4-FFF2-40B4-BE49-F238E27FC236}">
                <a16:creationId xmlns:a16="http://schemas.microsoft.com/office/drawing/2014/main" id="{F46A6E21-6421-0604-983D-601F43366378}"/>
              </a:ext>
            </a:extLst>
          </p:cNvPr>
          <p:cNvSpPr>
            <a:spLocks noGrp="1"/>
          </p:cNvSpPr>
          <p:nvPr>
            <p:ph idx="1"/>
          </p:nvPr>
        </p:nvSpPr>
        <p:spPr>
          <a:xfrm>
            <a:off x="3607694" y="649480"/>
            <a:ext cx="4916510" cy="5546047"/>
          </a:xfrm>
        </p:spPr>
        <p:txBody>
          <a:bodyPr anchor="ctr">
            <a:normAutofit/>
          </a:bodyPr>
          <a:lstStyle/>
          <a:p>
            <a:pPr marL="0" indent="0">
              <a:lnSpc>
                <a:spcPct val="90000"/>
              </a:lnSpc>
              <a:buNone/>
            </a:pPr>
            <a:r>
              <a:rPr lang="en-US" sz="1100" b="1"/>
              <a:t>Repair Program	</a:t>
            </a:r>
          </a:p>
          <a:p>
            <a:pPr marL="0" indent="0">
              <a:lnSpc>
                <a:spcPct val="90000"/>
              </a:lnSpc>
              <a:buNone/>
            </a:pPr>
            <a:r>
              <a:rPr lang="en-US" sz="1100" b="1"/>
              <a:t>Program Purpose</a:t>
            </a:r>
          </a:p>
          <a:p>
            <a:pPr>
              <a:lnSpc>
                <a:spcPct val="90000"/>
              </a:lnSpc>
            </a:pPr>
            <a:r>
              <a:rPr lang="en-US" sz="1100"/>
              <a:t>Provides assistance to low-income, owner-occupied households to correct health, safety and/or potential code enforcement violation issues. </a:t>
            </a:r>
          </a:p>
          <a:p>
            <a:pPr marL="0" indent="0">
              <a:lnSpc>
                <a:spcPct val="90000"/>
              </a:lnSpc>
              <a:buNone/>
            </a:pPr>
            <a:r>
              <a:rPr lang="en-US" sz="1100" b="1"/>
              <a:t>Eligibility Requirements</a:t>
            </a:r>
          </a:p>
          <a:p>
            <a:pPr>
              <a:lnSpc>
                <a:spcPct val="90000"/>
              </a:lnSpc>
            </a:pPr>
            <a:r>
              <a:rPr lang="en-US" sz="1100"/>
              <a:t>The applicant must:</a:t>
            </a:r>
          </a:p>
          <a:p>
            <a:pPr>
              <a:lnSpc>
                <a:spcPct val="90000"/>
              </a:lnSpc>
            </a:pPr>
            <a:r>
              <a:rPr lang="en-US" sz="1100"/>
              <a:t>Own and occupy the single-family residence for which assistance is requested.</a:t>
            </a:r>
          </a:p>
          <a:p>
            <a:pPr>
              <a:lnSpc>
                <a:spcPct val="90000"/>
              </a:lnSpc>
            </a:pPr>
            <a:r>
              <a:rPr lang="en-US" sz="1100"/>
              <a:t>Not have the means to make the needed repairs (assets, property, insurance, etc.).</a:t>
            </a:r>
          </a:p>
          <a:p>
            <a:pPr>
              <a:lnSpc>
                <a:spcPct val="90000"/>
              </a:lnSpc>
            </a:pPr>
            <a:r>
              <a:rPr lang="en-US" sz="1100"/>
              <a:t>The city must determine that the assistance is needed.</a:t>
            </a:r>
          </a:p>
          <a:p>
            <a:pPr>
              <a:lnSpc>
                <a:spcPct val="90000"/>
              </a:lnSpc>
            </a:pPr>
            <a:r>
              <a:rPr lang="en-US" sz="1100"/>
              <a:t>The applicant's gross annual household income must not exceed the current HUD income limits.</a:t>
            </a:r>
          </a:p>
          <a:p>
            <a:pPr marL="0" indent="0">
              <a:lnSpc>
                <a:spcPct val="90000"/>
              </a:lnSpc>
              <a:buNone/>
            </a:pPr>
            <a:endParaRPr lang="en-US" sz="1100"/>
          </a:p>
          <a:p>
            <a:pPr marL="0" indent="0">
              <a:lnSpc>
                <a:spcPct val="90000"/>
              </a:lnSpc>
              <a:buNone/>
            </a:pPr>
            <a:r>
              <a:rPr lang="en-US" sz="1100" b="1"/>
              <a:t>Reconstruction Program</a:t>
            </a:r>
          </a:p>
          <a:p>
            <a:pPr marL="0" indent="0">
              <a:lnSpc>
                <a:spcPct val="90000"/>
              </a:lnSpc>
              <a:buNone/>
            </a:pPr>
            <a:r>
              <a:rPr lang="en-US" sz="1100" b="1"/>
              <a:t>Program Purpose</a:t>
            </a:r>
          </a:p>
          <a:p>
            <a:pPr>
              <a:lnSpc>
                <a:spcPct val="90000"/>
              </a:lnSpc>
            </a:pPr>
            <a:r>
              <a:rPr lang="en-US" sz="1100"/>
              <a:t>This program provides assistance to low-income, owner-occupied households for substantial housing rehabilitation or reconstruction of a unit which is not feasible for standard repairs.</a:t>
            </a:r>
          </a:p>
          <a:p>
            <a:pPr marL="0" indent="0">
              <a:lnSpc>
                <a:spcPct val="90000"/>
              </a:lnSpc>
              <a:buNone/>
            </a:pPr>
            <a:r>
              <a:rPr lang="en-US" sz="1100" b="1"/>
              <a:t>Eligibility Requirements</a:t>
            </a:r>
          </a:p>
          <a:p>
            <a:pPr>
              <a:lnSpc>
                <a:spcPct val="90000"/>
              </a:lnSpc>
            </a:pPr>
            <a:r>
              <a:rPr lang="en-US" sz="1100"/>
              <a:t>The applicant must:</a:t>
            </a:r>
          </a:p>
          <a:p>
            <a:pPr>
              <a:lnSpc>
                <a:spcPct val="90000"/>
              </a:lnSpc>
            </a:pPr>
            <a:r>
              <a:rPr lang="en-US" sz="1100"/>
              <a:t>Own and occupy the single-family residence for which assistance is requested.</a:t>
            </a:r>
          </a:p>
          <a:p>
            <a:pPr>
              <a:lnSpc>
                <a:spcPct val="90000"/>
              </a:lnSpc>
            </a:pPr>
            <a:r>
              <a:rPr lang="en-US" sz="1100"/>
              <a:t>Not have the means to make the needed repairs (assets, property, insurance, etc.).</a:t>
            </a:r>
          </a:p>
          <a:p>
            <a:pPr>
              <a:lnSpc>
                <a:spcPct val="90000"/>
              </a:lnSpc>
            </a:pPr>
            <a:r>
              <a:rPr lang="en-US" sz="1100"/>
              <a:t>Not have excessive property encumbrances for rehabilitation and no encumbrances for reconstruction.</a:t>
            </a:r>
          </a:p>
          <a:p>
            <a:pPr>
              <a:lnSpc>
                <a:spcPct val="90000"/>
              </a:lnSpc>
            </a:pPr>
            <a:r>
              <a:rPr lang="en-US" sz="1100"/>
              <a:t>The city must determine that the housing unit is substandard.</a:t>
            </a:r>
          </a:p>
          <a:p>
            <a:pPr>
              <a:lnSpc>
                <a:spcPct val="90000"/>
              </a:lnSpc>
            </a:pPr>
            <a:r>
              <a:rPr lang="en-US" sz="1100"/>
              <a:t>The property must be brought up to applicable codes.</a:t>
            </a:r>
          </a:p>
          <a:p>
            <a:pPr>
              <a:lnSpc>
                <a:spcPct val="90000"/>
              </a:lnSpc>
            </a:pPr>
            <a:r>
              <a:rPr lang="en-US" sz="1100"/>
              <a:t>The applicant's gross annual household income must not exceed the current HUD income limits </a:t>
            </a:r>
          </a:p>
          <a:p>
            <a:pPr>
              <a:lnSpc>
                <a:spcPct val="90000"/>
              </a:lnSpc>
            </a:pPr>
            <a:endParaRPr lang="en-US" sz="1100"/>
          </a:p>
          <a:p>
            <a:pPr marL="0" indent="0">
              <a:lnSpc>
                <a:spcPct val="90000"/>
              </a:lnSpc>
              <a:buNone/>
            </a:pPr>
            <a:endParaRPr lang="en-US" sz="1100"/>
          </a:p>
          <a:p>
            <a:pPr>
              <a:lnSpc>
                <a:spcPct val="90000"/>
              </a:lnSpc>
            </a:pPr>
            <a:endParaRPr lang="en-US" sz="1100"/>
          </a:p>
        </p:txBody>
      </p:sp>
    </p:spTree>
    <p:extLst>
      <p:ext uri="{BB962C8B-B14F-4D97-AF65-F5344CB8AC3E}">
        <p14:creationId xmlns:p14="http://schemas.microsoft.com/office/powerpoint/2010/main" val="201416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Rectangle 3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DEBC7D-D4FA-D047-1E2B-0ED4493BC6B7}"/>
              </a:ext>
            </a:extLst>
          </p:cNvPr>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Flagler County</a:t>
            </a:r>
          </a:p>
        </p:txBody>
      </p:sp>
      <p:sp>
        <p:nvSpPr>
          <p:cNvPr id="3" name="Content Placeholder 2">
            <a:extLst>
              <a:ext uri="{FF2B5EF4-FFF2-40B4-BE49-F238E27FC236}">
                <a16:creationId xmlns:a16="http://schemas.microsoft.com/office/drawing/2014/main" id="{6488900C-9FA1-12F7-33C6-1A99D4AB96B9}"/>
              </a:ext>
            </a:extLst>
          </p:cNvPr>
          <p:cNvSpPr>
            <a:spLocks noGrp="1"/>
          </p:cNvSpPr>
          <p:nvPr>
            <p:ph idx="1"/>
          </p:nvPr>
        </p:nvSpPr>
        <p:spPr>
          <a:xfrm>
            <a:off x="3607694" y="649480"/>
            <a:ext cx="4916510" cy="5546047"/>
          </a:xfrm>
        </p:spPr>
        <p:txBody>
          <a:bodyPr anchor="ctr">
            <a:normAutofit/>
          </a:bodyPr>
          <a:lstStyle/>
          <a:p>
            <a:pPr>
              <a:lnSpc>
                <a:spcPct val="90000"/>
              </a:lnSpc>
            </a:pPr>
            <a:r>
              <a:rPr lang="en-US" sz="1700" dirty="0"/>
              <a:t>Flagler County Housing Services administers programs that help preserve the safety, stability, and longevity of </a:t>
            </a:r>
            <a:r>
              <a:rPr lang="en-US" sz="1700" b="1" dirty="0"/>
              <a:t>owner-occupied</a:t>
            </a:r>
            <a:r>
              <a:rPr lang="en-US" sz="1700" dirty="0"/>
              <a:t> homes. These are </a:t>
            </a:r>
            <a:r>
              <a:rPr lang="en-US" sz="1700" b="1" dirty="0"/>
              <a:t>not emergency repairs</a:t>
            </a:r>
            <a:r>
              <a:rPr lang="en-US" sz="1700" dirty="0"/>
              <a:t>. Applications are accepted online year-round and prioritized by income and documented special needs.</a:t>
            </a:r>
          </a:p>
          <a:p>
            <a:pPr marL="0" indent="0">
              <a:lnSpc>
                <a:spcPct val="90000"/>
              </a:lnSpc>
              <a:buNone/>
            </a:pPr>
            <a:r>
              <a:rPr lang="en-US" sz="1700" b="1" dirty="0"/>
              <a:t>Preservation-focused:</a:t>
            </a:r>
            <a:r>
              <a:rPr lang="en-US" sz="1700" dirty="0"/>
              <a:t> scopes aim to extend the useful life of the home and reduce future risk. Not a renovation wish list and not immediate assistance.</a:t>
            </a:r>
          </a:p>
          <a:p>
            <a:pPr marL="0" indent="0">
              <a:lnSpc>
                <a:spcPct val="90000"/>
              </a:lnSpc>
              <a:buNone/>
            </a:pPr>
            <a:r>
              <a:rPr lang="en-US" sz="1700" b="1" dirty="0"/>
              <a:t>Eligibility Requirements</a:t>
            </a:r>
          </a:p>
          <a:p>
            <a:pPr>
              <a:lnSpc>
                <a:spcPct val="90000"/>
              </a:lnSpc>
            </a:pPr>
            <a:r>
              <a:rPr lang="en-US" sz="1700" dirty="0"/>
              <a:t>You must </a:t>
            </a:r>
            <a:r>
              <a:rPr lang="en-US" sz="1700" b="1" dirty="0"/>
              <a:t>own and occupy</a:t>
            </a:r>
            <a:r>
              <a:rPr lang="en-US" sz="1700" dirty="0"/>
              <a:t> the home as your primary residence and maintain a </a:t>
            </a:r>
            <a:r>
              <a:rPr lang="en-US" sz="1700" b="1" dirty="0"/>
              <a:t>homestead exemption</a:t>
            </a:r>
            <a:r>
              <a:rPr lang="en-US" sz="1700" dirty="0"/>
              <a:t>.</a:t>
            </a:r>
          </a:p>
          <a:p>
            <a:pPr>
              <a:lnSpc>
                <a:spcPct val="90000"/>
              </a:lnSpc>
            </a:pPr>
            <a:r>
              <a:rPr lang="en-US" sz="1700" dirty="0"/>
              <a:t>Mobile/manufactured homes must be </a:t>
            </a:r>
            <a:r>
              <a:rPr lang="en-US" sz="1700" b="1" dirty="0"/>
              <a:t>built after 2007</a:t>
            </a:r>
            <a:r>
              <a:rPr lang="en-US" sz="1700" dirty="0"/>
              <a:t> and located on land you own.</a:t>
            </a:r>
          </a:p>
          <a:p>
            <a:pPr>
              <a:lnSpc>
                <a:spcPct val="90000"/>
              </a:lnSpc>
            </a:pPr>
            <a:r>
              <a:rPr lang="en-US" sz="1700" dirty="0"/>
              <a:t>There is currently a </a:t>
            </a:r>
            <a:r>
              <a:rPr lang="en-US" sz="1700" b="1" dirty="0"/>
              <a:t>wait list</a:t>
            </a:r>
            <a:r>
              <a:rPr lang="en-US" sz="1700" dirty="0"/>
              <a:t> for assistance.</a:t>
            </a:r>
          </a:p>
          <a:p>
            <a:pPr marL="0" indent="0">
              <a:lnSpc>
                <a:spcPct val="90000"/>
              </a:lnSpc>
              <a:buNone/>
            </a:pPr>
            <a:r>
              <a:rPr lang="en-US" sz="1700" b="1" dirty="0"/>
              <a:t>Income Eligibility</a:t>
            </a:r>
          </a:p>
          <a:p>
            <a:pPr>
              <a:lnSpc>
                <a:spcPct val="90000"/>
              </a:lnSpc>
            </a:pPr>
            <a:r>
              <a:rPr lang="en-US" sz="1700" dirty="0"/>
              <a:t>Programs serve households up to </a:t>
            </a:r>
            <a:r>
              <a:rPr lang="en-US" sz="1700" b="1" dirty="0"/>
              <a:t>80% AMI</a:t>
            </a:r>
            <a:r>
              <a:rPr lang="en-US" sz="1700" dirty="0"/>
              <a:t>, with priority for households at </a:t>
            </a:r>
            <a:r>
              <a:rPr lang="en-US" sz="1700" b="1" dirty="0"/>
              <a:t>50% AMI</a:t>
            </a:r>
            <a:r>
              <a:rPr lang="en-US" sz="1700" dirty="0"/>
              <a:t> and below. Income limits are updated annually.</a:t>
            </a:r>
          </a:p>
          <a:p>
            <a:pPr>
              <a:lnSpc>
                <a:spcPct val="90000"/>
              </a:lnSpc>
            </a:pPr>
            <a:endParaRPr lang="en-US" sz="1700" dirty="0"/>
          </a:p>
        </p:txBody>
      </p:sp>
    </p:spTree>
    <p:extLst>
      <p:ext uri="{BB962C8B-B14F-4D97-AF65-F5344CB8AC3E}">
        <p14:creationId xmlns:p14="http://schemas.microsoft.com/office/powerpoint/2010/main" val="3771342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Rectangle 3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7C0B77-9B4E-D3B8-93BD-FE017088AAB4}"/>
              </a:ext>
            </a:extLst>
          </p:cNvPr>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City of Palm Coast</a:t>
            </a:r>
          </a:p>
        </p:txBody>
      </p:sp>
      <p:sp>
        <p:nvSpPr>
          <p:cNvPr id="3" name="Content Placeholder 2">
            <a:extLst>
              <a:ext uri="{FF2B5EF4-FFF2-40B4-BE49-F238E27FC236}">
                <a16:creationId xmlns:a16="http://schemas.microsoft.com/office/drawing/2014/main" id="{442FBC58-21C5-CB09-2D96-0AF9E0853306}"/>
              </a:ext>
            </a:extLst>
          </p:cNvPr>
          <p:cNvSpPr>
            <a:spLocks noGrp="1"/>
          </p:cNvSpPr>
          <p:nvPr>
            <p:ph idx="1"/>
          </p:nvPr>
        </p:nvSpPr>
        <p:spPr>
          <a:xfrm>
            <a:off x="3607694" y="649480"/>
            <a:ext cx="4916510" cy="5546047"/>
          </a:xfrm>
        </p:spPr>
        <p:txBody>
          <a:bodyPr anchor="ctr">
            <a:normAutofit/>
          </a:bodyPr>
          <a:lstStyle/>
          <a:p>
            <a:r>
              <a:rPr lang="en-US" sz="1700" dirty="0"/>
              <a:t>The Community Development Block Grant (CDBG) program is administered nationally by the U. S. Department of Housing and Urban Development (HUD). Funding is provided annually to cities and counties for activities designed to address the objectives of the program to provide decent and safe housing, a suitable living environment, and expanding economic opportunities.</a:t>
            </a:r>
          </a:p>
          <a:p>
            <a:r>
              <a:rPr lang="en-US" sz="1700" dirty="0"/>
              <a:t>Beneficiaries of the program must be low and moderate income households (defined as a family whose annual income does not exceed 80% of the area median income).</a:t>
            </a:r>
          </a:p>
          <a:p>
            <a:endParaRPr lang="en-US" sz="1700" dirty="0"/>
          </a:p>
        </p:txBody>
      </p:sp>
    </p:spTree>
    <p:extLst>
      <p:ext uri="{BB962C8B-B14F-4D97-AF65-F5344CB8AC3E}">
        <p14:creationId xmlns:p14="http://schemas.microsoft.com/office/powerpoint/2010/main" val="63045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midsection of a person holding a miniature house">
            <a:extLst>
              <a:ext uri="{FF2B5EF4-FFF2-40B4-BE49-F238E27FC236}">
                <a16:creationId xmlns:a16="http://schemas.microsoft.com/office/drawing/2014/main" id="{81D3B1FE-B3C3-C148-BE95-E971383BC861}"/>
              </a:ext>
            </a:extLst>
          </p:cNvPr>
          <p:cNvPicPr>
            <a:picLocks noChangeAspect="1"/>
          </p:cNvPicPr>
          <p:nvPr/>
        </p:nvPicPr>
        <p:blipFill>
          <a:blip r:embed="rId2"/>
          <a:srcRect l="32198" r="30527" b="-1"/>
          <a:stretch>
            <a:fillRect/>
          </a:stretch>
        </p:blipFill>
        <p:spPr>
          <a:xfrm>
            <a:off x="20" y="-2"/>
            <a:ext cx="4057627" cy="6858002"/>
          </a:xfrm>
          <a:prstGeom prst="rect">
            <a:avLst/>
          </a:prstGeom>
        </p:spPr>
      </p:pic>
      <p:sp useBgFill="1">
        <p:nvSpPr>
          <p:cNvPr id="24" name="Rectangle 23">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86487" y="405685"/>
            <a:ext cx="4098726" cy="1559301"/>
          </a:xfrm>
        </p:spPr>
        <p:txBody>
          <a:bodyPr>
            <a:normAutofit/>
          </a:bodyPr>
          <a:lstStyle/>
          <a:p>
            <a:pPr>
              <a:lnSpc>
                <a:spcPct val="90000"/>
              </a:lnSpc>
            </a:pPr>
            <a:r>
              <a:rPr lang="en-US" sz="3500"/>
              <a:t>Financing Home Improvements with Loans </a:t>
            </a:r>
          </a:p>
        </p:txBody>
      </p:sp>
      <p:sp>
        <p:nvSpPr>
          <p:cNvPr id="3" name="Content Placeholder 2"/>
          <p:cNvSpPr>
            <a:spLocks noGrp="1"/>
          </p:cNvSpPr>
          <p:nvPr>
            <p:ph idx="1"/>
          </p:nvPr>
        </p:nvSpPr>
        <p:spPr>
          <a:xfrm>
            <a:off x="4586487" y="2743200"/>
            <a:ext cx="3935505" cy="3496878"/>
          </a:xfrm>
        </p:spPr>
        <p:txBody>
          <a:bodyPr anchor="ctr">
            <a:normAutofit/>
          </a:bodyPr>
          <a:lstStyle/>
          <a:p>
            <a:r>
              <a:rPr lang="en-US" sz="1700"/>
              <a:t>Understanding HELOCs, Home Improvement Loans, and HEIs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p:cNvSpPr>
            <a:spLocks noGrp="1"/>
          </p:cNvSpPr>
          <p:nvPr>
            <p:ph type="title"/>
          </p:nvPr>
        </p:nvSpPr>
        <p:spPr>
          <a:xfrm>
            <a:off x="603504" y="457200"/>
            <a:ext cx="7934706" cy="1188720"/>
          </a:xfrm>
        </p:spPr>
        <p:txBody>
          <a:bodyPr>
            <a:normAutofit/>
          </a:bodyPr>
          <a:lstStyle/>
          <a:p>
            <a:r>
              <a:rPr lang="en-US" sz="3500">
                <a:solidFill>
                  <a:schemeClr val="tx2"/>
                </a:solidFill>
              </a:rPr>
              <a:t>What is a HELOC?</a:t>
            </a:r>
          </a:p>
        </p:txBody>
      </p:sp>
      <p:grpSp>
        <p:nvGrpSpPr>
          <p:cNvPr id="38" name="Group 37">
            <a:extLst>
              <a:ext uri="{FF2B5EF4-FFF2-40B4-BE49-F238E27FC236}">
                <a16:creationId xmlns:a16="http://schemas.microsoft.com/office/drawing/2014/main" id="{B441F8D5-EBCE-4FB9-91A9-3425971C1F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553998" y="473861"/>
            <a:ext cx="3142400" cy="2037604"/>
            <a:chOff x="-305" y="-4155"/>
            <a:chExt cx="2514948" cy="2174333"/>
          </a:xfrm>
        </p:grpSpPr>
        <p:sp>
          <p:nvSpPr>
            <p:cNvPr id="27" name="Freeform: Shape 26">
              <a:extLst>
                <a:ext uri="{FF2B5EF4-FFF2-40B4-BE49-F238E27FC236}">
                  <a16:creationId xmlns:a16="http://schemas.microsoft.com/office/drawing/2014/main" id="{9A5E80E2-35F9-41F3-A2B8-A2F17D956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988BDEEE-0C30-49F3-8D05-B062EF890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F21E0C27-19E6-45DC-B154-493480207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0" name="Freeform: Shape 29">
              <a:extLst>
                <a:ext uri="{FF2B5EF4-FFF2-40B4-BE49-F238E27FC236}">
                  <a16:creationId xmlns:a16="http://schemas.microsoft.com/office/drawing/2014/main" id="{A3A55340-18E0-4A23-B406-BD1221643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2" name="Group 31">
            <a:extLst>
              <a:ext uri="{FF2B5EF4-FFF2-40B4-BE49-F238E27FC236}">
                <a16:creationId xmlns:a16="http://schemas.microsoft.com/office/drawing/2014/main" id="{08701F99-7E4C-4B92-A4B5-307CDFB7A4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047906"/>
            <a:ext cx="1809166" cy="1810094"/>
            <a:chOff x="-305" y="-1"/>
            <a:chExt cx="3832880" cy="2876136"/>
          </a:xfrm>
        </p:grpSpPr>
        <p:sp>
          <p:nvSpPr>
            <p:cNvPr id="33" name="Freeform: Shape 32">
              <a:extLst>
                <a:ext uri="{FF2B5EF4-FFF2-40B4-BE49-F238E27FC236}">
                  <a16:creationId xmlns:a16="http://schemas.microsoft.com/office/drawing/2014/main" id="{441E616B-C319-43C1-9A9C-A2074B2E8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CC86BD2B-CA73-48DF-9CC8-0152EA6B1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59C1AA9D-3FCF-4B84-94D1-51F0E1517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1D7CE92F-1DE7-4252-A62C-77ACF8C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0" name="Content Placeholder 2">
            <a:extLst>
              <a:ext uri="{FF2B5EF4-FFF2-40B4-BE49-F238E27FC236}">
                <a16:creationId xmlns:a16="http://schemas.microsoft.com/office/drawing/2014/main" id="{0B9025A0-F8FE-5C52-6121-AFEFCC57998D}"/>
              </a:ext>
            </a:extLst>
          </p:cNvPr>
          <p:cNvGraphicFramePr>
            <a:graphicFrameLocks noGrp="1"/>
          </p:cNvGraphicFramePr>
          <p:nvPr>
            <p:ph idx="1"/>
            <p:extLst>
              <p:ext uri="{D42A27DB-BD31-4B8C-83A1-F6EECF244321}">
                <p14:modId xmlns:p14="http://schemas.microsoft.com/office/powerpoint/2010/main" val="3265304945"/>
              </p:ext>
            </p:extLst>
          </p:nvPr>
        </p:nvGraphicFramePr>
        <p:xfrm>
          <a:off x="777240" y="2543633"/>
          <a:ext cx="7589520" cy="3566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348865"/>
            <a:ext cx="7533018" cy="877729"/>
          </a:xfrm>
        </p:spPr>
        <p:txBody>
          <a:bodyPr anchor="ctr">
            <a:normAutofit/>
          </a:bodyPr>
          <a:lstStyle/>
          <a:p>
            <a:r>
              <a:rPr lang="en-US" sz="3500">
                <a:solidFill>
                  <a:srgbClr val="FFFFFF"/>
                </a:solidFill>
              </a:rPr>
              <a:t>Pros &amp; Cons of a HELOC</a:t>
            </a:r>
          </a:p>
        </p:txBody>
      </p:sp>
      <p:graphicFrame>
        <p:nvGraphicFramePr>
          <p:cNvPr id="5" name="Content Placeholder 2">
            <a:extLst>
              <a:ext uri="{FF2B5EF4-FFF2-40B4-BE49-F238E27FC236}">
                <a16:creationId xmlns:a16="http://schemas.microsoft.com/office/drawing/2014/main" id="{2D92F700-717E-C90E-C947-0B4B361946D8}"/>
              </a:ext>
            </a:extLst>
          </p:cNvPr>
          <p:cNvGraphicFramePr>
            <a:graphicFrameLocks noGrp="1"/>
          </p:cNvGraphicFramePr>
          <p:nvPr>
            <p:ph idx="1"/>
            <p:extLst>
              <p:ext uri="{D42A27DB-BD31-4B8C-83A1-F6EECF244321}">
                <p14:modId xmlns:p14="http://schemas.microsoft.com/office/powerpoint/2010/main" val="1151769645"/>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US" sz="3000">
                <a:solidFill>
                  <a:srgbClr val="FFFFFF"/>
                </a:solidFill>
              </a:rPr>
              <a:t>What is a Home Improvement Loan?</a:t>
            </a:r>
          </a:p>
        </p:txBody>
      </p:sp>
      <p:graphicFrame>
        <p:nvGraphicFramePr>
          <p:cNvPr id="12" name="Content Placeholder 2">
            <a:extLst>
              <a:ext uri="{FF2B5EF4-FFF2-40B4-BE49-F238E27FC236}">
                <a16:creationId xmlns:a16="http://schemas.microsoft.com/office/drawing/2014/main" id="{718D4428-D796-8DCB-0E77-1B9548E4259D}"/>
              </a:ext>
            </a:extLst>
          </p:cNvPr>
          <p:cNvGraphicFramePr>
            <a:graphicFrameLocks noGrp="1"/>
          </p:cNvGraphicFramePr>
          <p:nvPr>
            <p:ph idx="1"/>
            <p:extLst>
              <p:ext uri="{D42A27DB-BD31-4B8C-83A1-F6EECF244321}">
                <p14:modId xmlns:p14="http://schemas.microsoft.com/office/powerpoint/2010/main" val="1946461518"/>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US" sz="3000">
                <a:solidFill>
                  <a:srgbClr val="FFFFFF"/>
                </a:solidFill>
              </a:rPr>
              <a:t>Pros &amp; Cons of Home Improvement Loans</a:t>
            </a:r>
          </a:p>
        </p:txBody>
      </p:sp>
      <p:graphicFrame>
        <p:nvGraphicFramePr>
          <p:cNvPr id="5" name="Content Placeholder 2">
            <a:extLst>
              <a:ext uri="{FF2B5EF4-FFF2-40B4-BE49-F238E27FC236}">
                <a16:creationId xmlns:a16="http://schemas.microsoft.com/office/drawing/2014/main" id="{E7F938BD-5F38-ADA5-2751-E7480C9196B2}"/>
              </a:ext>
            </a:extLst>
          </p:cNvPr>
          <p:cNvGraphicFramePr>
            <a:graphicFrameLocks noGrp="1"/>
          </p:cNvGraphicFramePr>
          <p:nvPr>
            <p:ph idx="1"/>
            <p:extLst>
              <p:ext uri="{D42A27DB-BD31-4B8C-83A1-F6EECF244321}">
                <p14:modId xmlns:p14="http://schemas.microsoft.com/office/powerpoint/2010/main" val="3933051699"/>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US" sz="3500">
                <a:solidFill>
                  <a:srgbClr val="FFFFFF"/>
                </a:solidFill>
              </a:rPr>
              <a:t>What is an HEI?</a:t>
            </a:r>
          </a:p>
        </p:txBody>
      </p:sp>
      <p:graphicFrame>
        <p:nvGraphicFramePr>
          <p:cNvPr id="5" name="Content Placeholder 2">
            <a:extLst>
              <a:ext uri="{FF2B5EF4-FFF2-40B4-BE49-F238E27FC236}">
                <a16:creationId xmlns:a16="http://schemas.microsoft.com/office/drawing/2014/main" id="{9A76A45B-CEB0-A946-58F3-D6939B5D367C}"/>
              </a:ext>
            </a:extLst>
          </p:cNvPr>
          <p:cNvGraphicFramePr>
            <a:graphicFrameLocks noGrp="1"/>
          </p:cNvGraphicFramePr>
          <p:nvPr>
            <p:ph idx="1"/>
            <p:extLst>
              <p:ext uri="{D42A27DB-BD31-4B8C-83A1-F6EECF244321}">
                <p14:modId xmlns:p14="http://schemas.microsoft.com/office/powerpoint/2010/main" val="3958011"/>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US" sz="3500">
                <a:solidFill>
                  <a:srgbClr val="FFFFFF"/>
                </a:solidFill>
              </a:rPr>
              <a:t>Pros &amp; Cons of HEIs</a:t>
            </a:r>
          </a:p>
        </p:txBody>
      </p:sp>
      <p:graphicFrame>
        <p:nvGraphicFramePr>
          <p:cNvPr id="5" name="Content Placeholder 2">
            <a:extLst>
              <a:ext uri="{FF2B5EF4-FFF2-40B4-BE49-F238E27FC236}">
                <a16:creationId xmlns:a16="http://schemas.microsoft.com/office/drawing/2014/main" id="{FAACB626-3C4A-FA7B-F1A9-69F516BB9BF9}"/>
              </a:ext>
            </a:extLst>
          </p:cNvPr>
          <p:cNvGraphicFramePr>
            <a:graphicFrameLocks noGrp="1"/>
          </p:cNvGraphicFramePr>
          <p:nvPr>
            <p:ph idx="1"/>
            <p:extLst>
              <p:ext uri="{D42A27DB-BD31-4B8C-83A1-F6EECF244321}">
                <p14:modId xmlns:p14="http://schemas.microsoft.com/office/powerpoint/2010/main" val="2683334783"/>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US" sz="3500">
                <a:solidFill>
                  <a:srgbClr val="FFFFFF"/>
                </a:solidFill>
              </a:rPr>
              <a:t>Comparing the Options</a:t>
            </a:r>
          </a:p>
        </p:txBody>
      </p:sp>
      <p:graphicFrame>
        <p:nvGraphicFramePr>
          <p:cNvPr id="5" name="Content Placeholder 2">
            <a:extLst>
              <a:ext uri="{FF2B5EF4-FFF2-40B4-BE49-F238E27FC236}">
                <a16:creationId xmlns:a16="http://schemas.microsoft.com/office/drawing/2014/main" id="{093D549A-02A5-95C6-8070-2D2A69F28EDD}"/>
              </a:ext>
            </a:extLst>
          </p:cNvPr>
          <p:cNvGraphicFramePr>
            <a:graphicFrameLocks noGrp="1"/>
          </p:cNvGraphicFramePr>
          <p:nvPr>
            <p:ph idx="1"/>
            <p:extLst>
              <p:ext uri="{D42A27DB-BD31-4B8C-83A1-F6EECF244321}">
                <p14:modId xmlns:p14="http://schemas.microsoft.com/office/powerpoint/2010/main" val="3425224988"/>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8" y="327025"/>
            <a:ext cx="3993358" cy="1630363"/>
          </a:xfrm>
        </p:spPr>
        <p:txBody>
          <a:bodyPr anchor="b">
            <a:normAutofit/>
          </a:bodyPr>
          <a:lstStyle/>
          <a:p>
            <a:r>
              <a:rPr lang="en-US" sz="3100"/>
              <a:t>Which Option is Right for You?</a:t>
            </a:r>
          </a:p>
        </p:txBody>
      </p:sp>
      <p:pic>
        <p:nvPicPr>
          <p:cNvPr id="6" name="Picture 5">
            <a:extLst>
              <a:ext uri="{FF2B5EF4-FFF2-40B4-BE49-F238E27FC236}">
                <a16:creationId xmlns:a16="http://schemas.microsoft.com/office/drawing/2014/main" id="{EF621FAC-B35D-FCB5-D465-314271D330F7}"/>
              </a:ext>
            </a:extLst>
          </p:cNvPr>
          <p:cNvPicPr>
            <a:picLocks noChangeAspect="1"/>
          </p:cNvPicPr>
          <p:nvPr/>
        </p:nvPicPr>
        <p:blipFill>
          <a:blip r:embed="rId2"/>
          <a:srcRect l="34250" r="20292" b="-2"/>
          <a:stretch>
            <a:fillRect/>
          </a:stretch>
        </p:blipFill>
        <p:spPr>
          <a:xfrm>
            <a:off x="4474766" y="1"/>
            <a:ext cx="4669234"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graphicFrame>
        <p:nvGraphicFramePr>
          <p:cNvPr id="21" name="Content Placeholder 2">
            <a:extLst>
              <a:ext uri="{FF2B5EF4-FFF2-40B4-BE49-F238E27FC236}">
                <a16:creationId xmlns:a16="http://schemas.microsoft.com/office/drawing/2014/main" id="{F6BF03BE-2434-7806-1DCD-573C406A06B0}"/>
              </a:ext>
            </a:extLst>
          </p:cNvPr>
          <p:cNvGraphicFramePr>
            <a:graphicFrameLocks noGrp="1"/>
          </p:cNvGraphicFramePr>
          <p:nvPr>
            <p:ph idx="1"/>
            <p:extLst>
              <p:ext uri="{D42A27DB-BD31-4B8C-83A1-F6EECF244321}">
                <p14:modId xmlns:p14="http://schemas.microsoft.com/office/powerpoint/2010/main" val="739390643"/>
              </p:ext>
            </p:extLst>
          </p:nvPr>
        </p:nvGraphicFramePr>
        <p:xfrm>
          <a:off x="360759" y="2286001"/>
          <a:ext cx="3993357" cy="3919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347</TotalTime>
  <Words>1092</Words>
  <Application>Microsoft Office PowerPoint</Application>
  <PresentationFormat>On-screen Show (4:3)</PresentationFormat>
  <Paragraphs>131</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Narrow</vt:lpstr>
      <vt:lpstr>Arial</vt:lpstr>
      <vt:lpstr>Calibri</vt:lpstr>
      <vt:lpstr>Office Theme</vt:lpstr>
      <vt:lpstr>Financing Home Improvements &amp; Repairs</vt:lpstr>
      <vt:lpstr>Options for Financing Home Repairs</vt:lpstr>
      <vt:lpstr>Self Funding</vt:lpstr>
      <vt:lpstr>Bartering system</vt:lpstr>
      <vt:lpstr>Government Programs</vt:lpstr>
      <vt:lpstr>Volusia County</vt:lpstr>
      <vt:lpstr>City of Daytona Beach</vt:lpstr>
      <vt:lpstr>Flagler County</vt:lpstr>
      <vt:lpstr>City of Palm Coast</vt:lpstr>
      <vt:lpstr>Financing Home Improvements with Loans </vt:lpstr>
      <vt:lpstr>What is a HELOC?</vt:lpstr>
      <vt:lpstr>Pros &amp; Cons of a HELOC</vt:lpstr>
      <vt:lpstr>What is a Home Improvement Loan?</vt:lpstr>
      <vt:lpstr>Pros &amp; Cons of Home Improvement Loans</vt:lpstr>
      <vt:lpstr>What is an HEI?</vt:lpstr>
      <vt:lpstr>Pros &amp; Cons of HEIs</vt:lpstr>
      <vt:lpstr>Comparing the Options</vt:lpstr>
      <vt:lpstr>Which Option is Right for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Jennika Edgerton</dc:creator>
  <cp:keywords/>
  <dc:description>generated using python-pptx</dc:description>
  <cp:lastModifiedBy>Jennika Edgerton</cp:lastModifiedBy>
  <cp:revision>3</cp:revision>
  <cp:lastPrinted>2026-01-15T20:23:57Z</cp:lastPrinted>
  <dcterms:created xsi:type="dcterms:W3CDTF">2013-01-27T09:14:16Z</dcterms:created>
  <dcterms:modified xsi:type="dcterms:W3CDTF">2026-01-15T20:42:16Z</dcterms:modified>
  <cp:category/>
</cp:coreProperties>
</file>