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257" r:id="rId3"/>
    <p:sldId id="258" r:id="rId4"/>
    <p:sldId id="259" r:id="rId5"/>
    <p:sldId id="260" r:id="rId6"/>
    <p:sldId id="312" r:id="rId7"/>
    <p:sldId id="311" r:id="rId8"/>
    <p:sldId id="262" r:id="rId9"/>
    <p:sldId id="313"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64" autoAdjust="0"/>
  </p:normalViewPr>
  <p:slideViewPr>
    <p:cSldViewPr snapToGrid="0">
      <p:cViewPr varScale="1">
        <p:scale>
          <a:sx n="52" d="100"/>
          <a:sy n="52" d="100"/>
        </p:scale>
        <p:origin x="90" y="294"/>
      </p:cViewPr>
      <p:guideLst/>
    </p:cSldViewPr>
  </p:slideViewPr>
  <p:outlineViewPr>
    <p:cViewPr>
      <p:scale>
        <a:sx n="33" d="100"/>
        <a:sy n="33" d="100"/>
      </p:scale>
      <p:origin x="0" y="-131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3F2FB-D34E-402B-BD43-B185F304E131}" type="datetimeFigureOut">
              <a:rPr lang="en-US" smtClean="0"/>
              <a:t>8/27/2025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BBF3F-DCDB-4AB4-A27E-BE9A64E114CD}" type="slidenum">
              <a:rPr lang="en-US" smtClean="0"/>
              <a:t>‹#›</a:t>
            </a:fld>
            <a:endParaRPr lang="en-US"/>
          </a:p>
        </p:txBody>
      </p:sp>
    </p:spTree>
    <p:extLst>
      <p:ext uri="{BB962C8B-B14F-4D97-AF65-F5344CB8AC3E}">
        <p14:creationId xmlns:p14="http://schemas.microsoft.com/office/powerpoint/2010/main" val="1910646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BBF3F-DCDB-4AB4-A27E-BE9A64E114CD}" type="slidenum">
              <a:rPr lang="en-US" smtClean="0"/>
              <a:t>1</a:t>
            </a:fld>
            <a:endParaRPr lang="en-US"/>
          </a:p>
        </p:txBody>
      </p:sp>
    </p:spTree>
    <p:extLst>
      <p:ext uri="{BB962C8B-B14F-4D97-AF65-F5344CB8AC3E}">
        <p14:creationId xmlns:p14="http://schemas.microsoft.com/office/powerpoint/2010/main" val="3109504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E6B831-DE91-49A2-B236-A5A126038A98}" type="datetime1">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1EBD4-7B5F-4507-A57F-6544B3A5185D}" type="slidenum">
              <a:rPr lang="en-US" smtClean="0"/>
              <a:t>‹#›</a:t>
            </a:fld>
            <a:endParaRPr lang="en-US"/>
          </a:p>
        </p:txBody>
      </p:sp>
    </p:spTree>
    <p:extLst>
      <p:ext uri="{BB962C8B-B14F-4D97-AF65-F5344CB8AC3E}">
        <p14:creationId xmlns:p14="http://schemas.microsoft.com/office/powerpoint/2010/main" val="197819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ABF9BF-F240-41DB-8283-6B04023796A8}" type="datetime1">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1EBD4-7B5F-4507-A57F-6544B3A5185D}" type="slidenum">
              <a:rPr lang="en-US" smtClean="0"/>
              <a:t>‹#›</a:t>
            </a:fld>
            <a:endParaRPr lang="en-US"/>
          </a:p>
        </p:txBody>
      </p:sp>
    </p:spTree>
    <p:extLst>
      <p:ext uri="{BB962C8B-B14F-4D97-AF65-F5344CB8AC3E}">
        <p14:creationId xmlns:p14="http://schemas.microsoft.com/office/powerpoint/2010/main" val="206590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AF1820-27DB-4623-B4D7-9CEEA5EEDCF1}" type="datetime1">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1EBD4-7B5F-4507-A57F-6544B3A5185D}" type="slidenum">
              <a:rPr lang="en-US" smtClean="0"/>
              <a:t>‹#›</a:t>
            </a:fld>
            <a:endParaRPr lang="en-US"/>
          </a:p>
        </p:txBody>
      </p:sp>
    </p:spTree>
    <p:extLst>
      <p:ext uri="{BB962C8B-B14F-4D97-AF65-F5344CB8AC3E}">
        <p14:creationId xmlns:p14="http://schemas.microsoft.com/office/powerpoint/2010/main" val="294229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43BA19-DA13-4010-9F6E-CF55D0F8B056}" type="datetime1">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1EBD4-7B5F-4507-A57F-6544B3A5185D}" type="slidenum">
              <a:rPr lang="en-US" smtClean="0"/>
              <a:t>‹#›</a:t>
            </a:fld>
            <a:endParaRPr lang="en-US"/>
          </a:p>
        </p:txBody>
      </p:sp>
    </p:spTree>
    <p:extLst>
      <p:ext uri="{BB962C8B-B14F-4D97-AF65-F5344CB8AC3E}">
        <p14:creationId xmlns:p14="http://schemas.microsoft.com/office/powerpoint/2010/main" val="1433590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2B5A7A-36A5-4B18-857F-FE1FF732F2C3}" type="datetime1">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1EBD4-7B5F-4507-A57F-6544B3A5185D}" type="slidenum">
              <a:rPr lang="en-US" smtClean="0"/>
              <a:t>‹#›</a:t>
            </a:fld>
            <a:endParaRPr lang="en-US"/>
          </a:p>
        </p:txBody>
      </p:sp>
    </p:spTree>
    <p:extLst>
      <p:ext uri="{BB962C8B-B14F-4D97-AF65-F5344CB8AC3E}">
        <p14:creationId xmlns:p14="http://schemas.microsoft.com/office/powerpoint/2010/main" val="3552421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A7130A-9678-4D56-B01D-E4539D50BE1D}" type="datetime1">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1EBD4-7B5F-4507-A57F-6544B3A5185D}" type="slidenum">
              <a:rPr lang="en-US" smtClean="0"/>
              <a:t>‹#›</a:t>
            </a:fld>
            <a:endParaRPr lang="en-US"/>
          </a:p>
        </p:txBody>
      </p:sp>
    </p:spTree>
    <p:extLst>
      <p:ext uri="{BB962C8B-B14F-4D97-AF65-F5344CB8AC3E}">
        <p14:creationId xmlns:p14="http://schemas.microsoft.com/office/powerpoint/2010/main" val="2196748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01D5D6-E1DF-453D-9494-C33A7B65A8E8}" type="datetime1">
              <a:rPr lang="en-US" smtClean="0"/>
              <a:t>8/27/2025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31EBD4-7B5F-4507-A57F-6544B3A5185D}" type="slidenum">
              <a:rPr lang="en-US" smtClean="0"/>
              <a:t>‹#›</a:t>
            </a:fld>
            <a:endParaRPr lang="en-US"/>
          </a:p>
        </p:txBody>
      </p:sp>
    </p:spTree>
    <p:extLst>
      <p:ext uri="{BB962C8B-B14F-4D97-AF65-F5344CB8AC3E}">
        <p14:creationId xmlns:p14="http://schemas.microsoft.com/office/powerpoint/2010/main" val="320758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0B3906-5E2A-4FB5-8C6C-408AA4B375BF}" type="datetime1">
              <a:rPr lang="en-US" smtClean="0"/>
              <a:t>8/27/2025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31EBD4-7B5F-4507-A57F-6544B3A5185D}" type="slidenum">
              <a:rPr lang="en-US" smtClean="0"/>
              <a:t>‹#›</a:t>
            </a:fld>
            <a:endParaRPr lang="en-US"/>
          </a:p>
        </p:txBody>
      </p:sp>
    </p:spTree>
    <p:extLst>
      <p:ext uri="{BB962C8B-B14F-4D97-AF65-F5344CB8AC3E}">
        <p14:creationId xmlns:p14="http://schemas.microsoft.com/office/powerpoint/2010/main" val="2254518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9DBF1-D169-424C-B4CB-905AA5009801}" type="datetime1">
              <a:rPr lang="en-US" smtClean="0"/>
              <a:t>8/27/2025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31EBD4-7B5F-4507-A57F-6544B3A5185D}" type="slidenum">
              <a:rPr lang="en-US" smtClean="0"/>
              <a:t>‹#›</a:t>
            </a:fld>
            <a:endParaRPr lang="en-US"/>
          </a:p>
        </p:txBody>
      </p:sp>
    </p:spTree>
    <p:extLst>
      <p:ext uri="{BB962C8B-B14F-4D97-AF65-F5344CB8AC3E}">
        <p14:creationId xmlns:p14="http://schemas.microsoft.com/office/powerpoint/2010/main" val="235217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641920-4124-41B2-803B-9EA0751C6303}" type="datetime1">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1EBD4-7B5F-4507-A57F-6544B3A5185D}" type="slidenum">
              <a:rPr lang="en-US" smtClean="0"/>
              <a:t>‹#›</a:t>
            </a:fld>
            <a:endParaRPr lang="en-US"/>
          </a:p>
        </p:txBody>
      </p:sp>
    </p:spTree>
    <p:extLst>
      <p:ext uri="{BB962C8B-B14F-4D97-AF65-F5344CB8AC3E}">
        <p14:creationId xmlns:p14="http://schemas.microsoft.com/office/powerpoint/2010/main" val="3472857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4F7F67-32FD-4871-87CB-6B26F7CE75A8}" type="datetime1">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1EBD4-7B5F-4507-A57F-6544B3A5185D}" type="slidenum">
              <a:rPr lang="en-US" smtClean="0"/>
              <a:t>‹#›</a:t>
            </a:fld>
            <a:endParaRPr lang="en-US"/>
          </a:p>
        </p:txBody>
      </p:sp>
    </p:spTree>
    <p:extLst>
      <p:ext uri="{BB962C8B-B14F-4D97-AF65-F5344CB8AC3E}">
        <p14:creationId xmlns:p14="http://schemas.microsoft.com/office/powerpoint/2010/main" val="3500736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C6A5F-D967-405A-88AD-745BCB41510C}" type="datetime1">
              <a:rPr lang="en-US" smtClean="0"/>
              <a:t>8/27/2025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1EBD4-7B5F-4507-A57F-6544B3A5185D}" type="slidenum">
              <a:rPr lang="en-US" smtClean="0"/>
              <a:t>‹#›</a:t>
            </a:fld>
            <a:endParaRPr lang="en-US"/>
          </a:p>
        </p:txBody>
      </p:sp>
    </p:spTree>
    <p:extLst>
      <p:ext uri="{BB962C8B-B14F-4D97-AF65-F5344CB8AC3E}">
        <p14:creationId xmlns:p14="http://schemas.microsoft.com/office/powerpoint/2010/main" val="2047007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94338" y="221065"/>
            <a:ext cx="9144000" cy="2263256"/>
          </a:xfrm>
        </p:spPr>
        <p:txBody>
          <a:bodyPr>
            <a:normAutofit fontScale="90000"/>
          </a:bodyPr>
          <a:lstStyle/>
          <a:p>
            <a:r>
              <a:rPr lang="en-US"/>
              <a:t>City of Palm Coast </a:t>
            </a:r>
            <a:br>
              <a:rPr lang="en-US"/>
            </a:br>
            <a:r>
              <a:rPr lang="en-US"/>
              <a:t>Building Permitting </a:t>
            </a:r>
            <a:br>
              <a:rPr lang="en-US"/>
            </a:br>
            <a:r>
              <a:rPr lang="en-US"/>
              <a:t>Inspection Request App</a:t>
            </a:r>
            <a:endParaRPr lang="en-US" dirty="0"/>
          </a:p>
        </p:txBody>
      </p:sp>
      <p:sp>
        <p:nvSpPr>
          <p:cNvPr id="6" name="TextBox 5">
            <a:extLst>
              <a:ext uri="{FF2B5EF4-FFF2-40B4-BE49-F238E27FC236}">
                <a16:creationId xmlns:a16="http://schemas.microsoft.com/office/drawing/2014/main" id="{AF97A494-FDC3-545F-8D6F-770874F3376B}"/>
              </a:ext>
            </a:extLst>
          </p:cNvPr>
          <p:cNvSpPr txBox="1"/>
          <p:nvPr/>
        </p:nvSpPr>
        <p:spPr>
          <a:xfrm>
            <a:off x="3817087" y="6035303"/>
            <a:ext cx="5375868" cy="369332"/>
          </a:xfrm>
          <a:prstGeom prst="rect">
            <a:avLst/>
          </a:prstGeom>
          <a:noFill/>
        </p:spPr>
        <p:txBody>
          <a:bodyPr wrap="square" rtlCol="0">
            <a:spAutoFit/>
          </a:bodyPr>
          <a:lstStyle/>
          <a:p>
            <a:r>
              <a:rPr lang="en-US" u="sng"/>
              <a:t>https://cdpservices.palmcoast.gov/inspect_prod/</a:t>
            </a:r>
            <a:endParaRPr lang="en-US" u="sng" dirty="0"/>
          </a:p>
        </p:txBody>
      </p:sp>
      <p:pic>
        <p:nvPicPr>
          <p:cNvPr id="4" name="Picture 3" descr="Logo, icon&#10;&#10;AI-generated content may be incorrect.">
            <a:extLst>
              <a:ext uri="{FF2B5EF4-FFF2-40B4-BE49-F238E27FC236}">
                <a16:creationId xmlns:a16="http://schemas.microsoft.com/office/drawing/2014/main" id="{3DC282A8-0BB8-211B-3200-6F2F8BF9D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3126" y="2595943"/>
            <a:ext cx="2925748" cy="2925748"/>
          </a:xfrm>
          <a:prstGeom prst="rect">
            <a:avLst/>
          </a:prstGeom>
        </p:spPr>
      </p:pic>
      <p:pic>
        <p:nvPicPr>
          <p:cNvPr id="5" name="Picture 4" descr="Qr code&#10;&#10;AI-generated content may be incorrect.">
            <a:extLst>
              <a:ext uri="{FF2B5EF4-FFF2-40B4-BE49-F238E27FC236}">
                <a16:creationId xmlns:a16="http://schemas.microsoft.com/office/drawing/2014/main" id="{8D9E540F-D3D1-1799-1D93-C8C2E5751F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6300" y="4965976"/>
            <a:ext cx="1438659" cy="1438659"/>
          </a:xfrm>
          <a:prstGeom prst="rect">
            <a:avLst/>
          </a:prstGeom>
        </p:spPr>
      </p:pic>
    </p:spTree>
    <p:extLst>
      <p:ext uri="{BB962C8B-B14F-4D97-AF65-F5344CB8AC3E}">
        <p14:creationId xmlns:p14="http://schemas.microsoft.com/office/powerpoint/2010/main" val="2535318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86862" y="2049463"/>
            <a:ext cx="4385163" cy="1647048"/>
          </a:xfrm>
        </p:spPr>
        <p:txBody>
          <a:bodyPr/>
          <a:lstStyle/>
          <a:p>
            <a:endParaRPr lang="en-US" dirty="0"/>
          </a:p>
          <a:p>
            <a:endParaRPr lang="en-US" dirty="0"/>
          </a:p>
          <a:p>
            <a:endParaRPr lang="en-US" dirty="0"/>
          </a:p>
        </p:txBody>
      </p:sp>
      <p:sp>
        <p:nvSpPr>
          <p:cNvPr id="10" name="TextBox 9"/>
          <p:cNvSpPr txBox="1"/>
          <p:nvPr/>
        </p:nvSpPr>
        <p:spPr>
          <a:xfrm>
            <a:off x="118345" y="621119"/>
            <a:ext cx="4922196" cy="3970318"/>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Using your OPRS login, you will have the option to choose from favorites  and scheduled inspections. </a:t>
            </a:r>
          </a:p>
          <a:p>
            <a:endParaRPr lang="en-US" dirty="0"/>
          </a:p>
          <a:p>
            <a:endParaRPr lang="en-US" dirty="0"/>
          </a:p>
          <a:p>
            <a:endParaRPr lang="en-US" dirty="0"/>
          </a:p>
          <a:p>
            <a:endParaRPr lang="en-US" dirty="0"/>
          </a:p>
          <a:p>
            <a:endParaRPr lang="en-US" dirty="0"/>
          </a:p>
          <a:p>
            <a:r>
              <a:rPr lang="en-US" dirty="0"/>
              <a:t>Favorites will provide a list of only those permits you have bookmarked.  This is a great tool for a contractor with multiple project managers who need to filter out their projects.   </a:t>
            </a:r>
          </a:p>
          <a:p>
            <a:endParaRPr lang="en-US" dirty="0"/>
          </a:p>
        </p:txBody>
      </p:sp>
      <p:sp>
        <p:nvSpPr>
          <p:cNvPr id="2" name="Slide Number Placeholder 1"/>
          <p:cNvSpPr>
            <a:spLocks noGrp="1"/>
          </p:cNvSpPr>
          <p:nvPr>
            <p:ph type="sldNum" sz="quarter" idx="12"/>
          </p:nvPr>
        </p:nvSpPr>
        <p:spPr/>
        <p:txBody>
          <a:bodyPr/>
          <a:lstStyle/>
          <a:p>
            <a:fld id="{EE31EBD4-7B5F-4507-A57F-6544B3A5185D}" type="slidenum">
              <a:rPr lang="en-US" smtClean="0"/>
              <a:t>10</a:t>
            </a:fld>
            <a:endParaRPr lang="en-US"/>
          </a:p>
        </p:txBody>
      </p:sp>
      <p:pic>
        <p:nvPicPr>
          <p:cNvPr id="7" name="Picture 6" descr="A picture containing graphical user interface&#10;&#10;AI-generated content may be incorrect.">
            <a:extLst>
              <a:ext uri="{FF2B5EF4-FFF2-40B4-BE49-F238E27FC236}">
                <a16:creationId xmlns:a16="http://schemas.microsoft.com/office/drawing/2014/main" id="{BA2290BE-D8F1-C1B3-3556-772E89706E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7802" y="422798"/>
            <a:ext cx="2827318" cy="5933552"/>
          </a:xfrm>
          <a:prstGeom prst="rect">
            <a:avLst/>
          </a:prstGeom>
        </p:spPr>
      </p:pic>
      <p:pic>
        <p:nvPicPr>
          <p:cNvPr id="9" name="Picture 8" descr="Graphical user interface, text, application&#10;&#10;AI-generated content may be incorrect.">
            <a:extLst>
              <a:ext uri="{FF2B5EF4-FFF2-40B4-BE49-F238E27FC236}">
                <a16:creationId xmlns:a16="http://schemas.microsoft.com/office/drawing/2014/main" id="{3CEFD844-0607-3BA2-7F26-6857A335E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5805" y="442707"/>
            <a:ext cx="2743200" cy="5933553"/>
          </a:xfrm>
          <a:prstGeom prst="rect">
            <a:avLst/>
          </a:prstGeom>
        </p:spPr>
      </p:pic>
    </p:spTree>
    <p:extLst>
      <p:ext uri="{BB962C8B-B14F-4D97-AF65-F5344CB8AC3E}">
        <p14:creationId xmlns:p14="http://schemas.microsoft.com/office/powerpoint/2010/main" val="3479791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5723" y="1243623"/>
            <a:ext cx="4385163" cy="3191495"/>
          </a:xfrm>
        </p:spPr>
        <p:txBody>
          <a:bodyPr>
            <a:noAutofit/>
          </a:bodyPr>
          <a:lstStyle/>
          <a:p>
            <a:br>
              <a:rPr lang="en-US" sz="1800" dirty="0">
                <a:latin typeface="+mn-lt"/>
              </a:rPr>
            </a:br>
            <a:br>
              <a:rPr lang="en-US" sz="1800" dirty="0">
                <a:latin typeface="+mn-lt"/>
              </a:rPr>
            </a:br>
            <a:br>
              <a:rPr lang="en-US" sz="1800" dirty="0">
                <a:latin typeface="+mn-lt"/>
              </a:rPr>
            </a:br>
            <a:br>
              <a:rPr lang="en-US" sz="1800" dirty="0">
                <a:latin typeface="+mn-lt"/>
              </a:rPr>
            </a:br>
            <a:br>
              <a:rPr lang="en-US" sz="1800" dirty="0">
                <a:latin typeface="+mn-lt"/>
              </a:rPr>
            </a:br>
            <a:br>
              <a:rPr lang="en-US" sz="1800" dirty="0">
                <a:latin typeface="+mn-lt"/>
              </a:rPr>
            </a:br>
            <a:br>
              <a:rPr lang="en-US" sz="1800" dirty="0">
                <a:latin typeface="+mn-lt"/>
              </a:rPr>
            </a:br>
            <a:r>
              <a:rPr lang="en-US" sz="1800" dirty="0">
                <a:latin typeface="+mn-lt"/>
              </a:rPr>
              <a:t>https://cdpservices.palmcoast.gov/inspect_prod/</a:t>
            </a:r>
            <a:br>
              <a:rPr lang="en-US" sz="1800" dirty="0">
                <a:latin typeface="+mn-lt"/>
              </a:rPr>
            </a:br>
            <a:br>
              <a:rPr lang="en-US" sz="1800" dirty="0">
                <a:latin typeface="+mn-lt"/>
              </a:rPr>
            </a:br>
            <a:br>
              <a:rPr lang="en-US" sz="1800" dirty="0">
                <a:latin typeface="+mn-lt"/>
              </a:rPr>
            </a:br>
            <a:br>
              <a:rPr lang="en-US" sz="1800" dirty="0">
                <a:latin typeface="+mn-lt"/>
              </a:rPr>
            </a:br>
            <a:r>
              <a:rPr lang="en-US" sz="1800" dirty="0">
                <a:latin typeface="+mn-lt"/>
              </a:rPr>
              <a:t>To access all permits and use enhanced functionality, you will need a OPRS (online permit request system) login linked to the contractor.   This login will allow you save  multiple favorites to provide for easy access to your specific projects. </a:t>
            </a:r>
            <a:br>
              <a:rPr lang="en-US" sz="1800" dirty="0">
                <a:latin typeface="+mn-lt"/>
              </a:rPr>
            </a:br>
            <a:br>
              <a:rPr lang="en-US" sz="1800" dirty="0">
                <a:latin typeface="+mn-lt"/>
              </a:rPr>
            </a:br>
            <a:br>
              <a:rPr lang="en-US" sz="1800" dirty="0">
                <a:latin typeface="+mn-lt"/>
              </a:rPr>
            </a:br>
            <a:r>
              <a:rPr lang="en-US" sz="1800" dirty="0">
                <a:latin typeface="+mn-lt"/>
              </a:rPr>
              <a:t>To do this, you will need to go to the online permitting portal and follow the directions to create an account in the ‘how to use the online portal guide’ </a:t>
            </a:r>
          </a:p>
        </p:txBody>
      </p:sp>
      <p:sp>
        <p:nvSpPr>
          <p:cNvPr id="9" name="Curved Left Arrow 8"/>
          <p:cNvSpPr/>
          <p:nvPr/>
        </p:nvSpPr>
        <p:spPr>
          <a:xfrm>
            <a:off x="7635046" y="5746265"/>
            <a:ext cx="365760" cy="365760"/>
          </a:xfrm>
          <a:prstGeom prst="curvedLeftArrow">
            <a:avLst>
              <a:gd name="adj1" fmla="val 25000"/>
              <a:gd name="adj2" fmla="val 39277"/>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185723" y="4699400"/>
            <a:ext cx="4280171" cy="2585323"/>
          </a:xfrm>
          <a:prstGeom prst="rect">
            <a:avLst/>
          </a:prstGeom>
          <a:noFill/>
        </p:spPr>
        <p:txBody>
          <a:bodyPr wrap="square" rtlCol="0">
            <a:spAutoFit/>
          </a:bodyPr>
          <a:lstStyle/>
          <a:p>
            <a:r>
              <a:rPr lang="en-US" dirty="0"/>
              <a:t>To create a shortcut/app on your phone, click the Box with the up arrow and choose </a:t>
            </a:r>
          </a:p>
          <a:p>
            <a:endParaRPr lang="en-US" dirty="0"/>
          </a:p>
          <a:p>
            <a:endParaRPr lang="en-US" dirty="0"/>
          </a:p>
          <a:p>
            <a:r>
              <a:rPr lang="en-US" dirty="0"/>
              <a:t>Log in  OR use a permit # to search </a:t>
            </a:r>
          </a:p>
          <a:p>
            <a:r>
              <a:rPr lang="en-US" dirty="0"/>
              <a:t> </a:t>
            </a:r>
          </a:p>
          <a:p>
            <a:endParaRPr lang="en-US" b="1" dirty="0"/>
          </a:p>
          <a:p>
            <a:endParaRPr lang="en-US" dirty="0"/>
          </a:p>
          <a:p>
            <a:endParaRPr lang="en-US" dirty="0"/>
          </a:p>
        </p:txBody>
      </p:sp>
      <p:sp>
        <p:nvSpPr>
          <p:cNvPr id="3" name="Slide Number Placeholder 2"/>
          <p:cNvSpPr>
            <a:spLocks noGrp="1"/>
          </p:cNvSpPr>
          <p:nvPr>
            <p:ph type="sldNum" sz="quarter" idx="12"/>
          </p:nvPr>
        </p:nvSpPr>
        <p:spPr/>
        <p:txBody>
          <a:bodyPr/>
          <a:lstStyle/>
          <a:p>
            <a:fld id="{EE31EBD4-7B5F-4507-A57F-6544B3A5185D}" type="slidenum">
              <a:rPr lang="en-US" smtClean="0"/>
              <a:t>2</a:t>
            </a:fld>
            <a:endParaRPr lang="en-US"/>
          </a:p>
        </p:txBody>
      </p:sp>
      <p:pic>
        <p:nvPicPr>
          <p:cNvPr id="6" name="Picture 5" descr="Graphical user interface, text, application, chat or text message&#10;&#10;AI-generated content may be incorrect.">
            <a:extLst>
              <a:ext uri="{FF2B5EF4-FFF2-40B4-BE49-F238E27FC236}">
                <a16:creationId xmlns:a16="http://schemas.microsoft.com/office/drawing/2014/main" id="{3F808527-D84C-EB78-32AA-DAAEEB194C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528" y="637966"/>
            <a:ext cx="3164099" cy="5900946"/>
          </a:xfrm>
          <a:prstGeom prst="rect">
            <a:avLst/>
          </a:prstGeom>
        </p:spPr>
      </p:pic>
      <p:sp>
        <p:nvSpPr>
          <p:cNvPr id="14" name="Curved Left Arrow 12">
            <a:extLst>
              <a:ext uri="{FF2B5EF4-FFF2-40B4-BE49-F238E27FC236}">
                <a16:creationId xmlns:a16="http://schemas.microsoft.com/office/drawing/2014/main" id="{1D98B73B-333F-E20F-97ED-183F0746B7BC}"/>
              </a:ext>
            </a:extLst>
          </p:cNvPr>
          <p:cNvSpPr/>
          <p:nvPr/>
        </p:nvSpPr>
        <p:spPr>
          <a:xfrm>
            <a:off x="6983882" y="5809182"/>
            <a:ext cx="365760" cy="365760"/>
          </a:xfrm>
          <a:prstGeom prst="curvedLeftArrow">
            <a:avLst>
              <a:gd name="adj1" fmla="val 25000"/>
              <a:gd name="adj2" fmla="val 39277"/>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6" name="Picture 15" descr="Table&#10;&#10;AI-generated content may be incorrect.">
            <a:extLst>
              <a:ext uri="{FF2B5EF4-FFF2-40B4-BE49-F238E27FC236}">
                <a16:creationId xmlns:a16="http://schemas.microsoft.com/office/drawing/2014/main" id="{DEBFAEA5-C460-AED5-8D75-2A940F8E31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5052" y="637966"/>
            <a:ext cx="3025391" cy="5900946"/>
          </a:xfrm>
          <a:prstGeom prst="rect">
            <a:avLst/>
          </a:prstGeom>
        </p:spPr>
      </p:pic>
      <p:sp>
        <p:nvSpPr>
          <p:cNvPr id="17" name="Curved Left Arrow 12">
            <a:extLst>
              <a:ext uri="{FF2B5EF4-FFF2-40B4-BE49-F238E27FC236}">
                <a16:creationId xmlns:a16="http://schemas.microsoft.com/office/drawing/2014/main" id="{E8BA97D6-6F05-80E4-228A-E02BCE2DC554}"/>
              </a:ext>
            </a:extLst>
          </p:cNvPr>
          <p:cNvSpPr/>
          <p:nvPr/>
        </p:nvSpPr>
        <p:spPr>
          <a:xfrm rot="11328925">
            <a:off x="8716643" y="4139610"/>
            <a:ext cx="365760" cy="365760"/>
          </a:xfrm>
          <a:prstGeom prst="curvedLeftArrow">
            <a:avLst>
              <a:gd name="adj1" fmla="val 25000"/>
              <a:gd name="adj2" fmla="val 39277"/>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8049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86862" y="2049463"/>
            <a:ext cx="4385163" cy="1647048"/>
          </a:xfrm>
        </p:spPr>
        <p:txBody>
          <a:bodyPr/>
          <a:lstStyle/>
          <a:p>
            <a:endParaRPr lang="en-US" dirty="0"/>
          </a:p>
          <a:p>
            <a:endParaRPr lang="en-US" dirty="0"/>
          </a:p>
          <a:p>
            <a:endParaRPr lang="en-US" dirty="0"/>
          </a:p>
        </p:txBody>
      </p:sp>
      <p:sp>
        <p:nvSpPr>
          <p:cNvPr id="10" name="TextBox 9"/>
          <p:cNvSpPr txBox="1"/>
          <p:nvPr/>
        </p:nvSpPr>
        <p:spPr>
          <a:xfrm>
            <a:off x="145916" y="697319"/>
            <a:ext cx="4922196" cy="3970318"/>
          </a:xfrm>
          <a:prstGeom prst="rect">
            <a:avLst/>
          </a:prstGeom>
          <a:noFill/>
        </p:spPr>
        <p:txBody>
          <a:bodyPr wrap="square" rtlCol="0">
            <a:spAutoFit/>
          </a:bodyPr>
          <a:lstStyle/>
          <a:p>
            <a:r>
              <a:rPr lang="en-US" dirty="0"/>
              <a:t>Using a permit # will take you directly to that permit for scheduling.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EE31EBD4-7B5F-4507-A57F-6544B3A5185D}" type="slidenum">
              <a:rPr lang="en-US" smtClean="0"/>
              <a:t>3</a:t>
            </a:fld>
            <a:endParaRPr lang="en-US"/>
          </a:p>
        </p:txBody>
      </p:sp>
      <p:pic>
        <p:nvPicPr>
          <p:cNvPr id="5" name="Picture 4" descr="Graphical user interface, text, application&#10;&#10;AI-generated content may be incorrect.">
            <a:extLst>
              <a:ext uri="{FF2B5EF4-FFF2-40B4-BE49-F238E27FC236}">
                <a16:creationId xmlns:a16="http://schemas.microsoft.com/office/drawing/2014/main" id="{E3DF5AE4-6411-EC95-C52B-CE5CE1DF0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729" y="0"/>
            <a:ext cx="3164099" cy="6721475"/>
          </a:xfrm>
          <a:prstGeom prst="rect">
            <a:avLst/>
          </a:prstGeom>
        </p:spPr>
      </p:pic>
    </p:spTree>
    <p:extLst>
      <p:ext uri="{BB962C8B-B14F-4D97-AF65-F5344CB8AC3E}">
        <p14:creationId xmlns:p14="http://schemas.microsoft.com/office/powerpoint/2010/main" val="1535275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86862" y="2049463"/>
            <a:ext cx="4385163" cy="1647048"/>
          </a:xfrm>
        </p:spPr>
        <p:txBody>
          <a:bodyPr/>
          <a:lstStyle/>
          <a:p>
            <a:endParaRPr lang="en-US" dirty="0"/>
          </a:p>
          <a:p>
            <a:endParaRPr lang="en-US" dirty="0"/>
          </a:p>
          <a:p>
            <a:endParaRPr lang="en-US" dirty="0"/>
          </a:p>
        </p:txBody>
      </p:sp>
      <p:sp>
        <p:nvSpPr>
          <p:cNvPr id="10" name="TextBox 9"/>
          <p:cNvSpPr txBox="1"/>
          <p:nvPr/>
        </p:nvSpPr>
        <p:spPr>
          <a:xfrm>
            <a:off x="145916" y="697319"/>
            <a:ext cx="4922196" cy="3139321"/>
          </a:xfrm>
          <a:prstGeom prst="rect">
            <a:avLst/>
          </a:prstGeom>
          <a:noFill/>
        </p:spPr>
        <p:txBody>
          <a:bodyPr wrap="square" rtlCol="0">
            <a:spAutoFit/>
          </a:bodyPr>
          <a:lstStyle/>
          <a:p>
            <a:endParaRPr lang="en-US" dirty="0"/>
          </a:p>
          <a:p>
            <a:endParaRPr lang="en-US" dirty="0"/>
          </a:p>
          <a:p>
            <a:r>
              <a:rPr lang="en-US" dirty="0"/>
              <a:t>Using your OPRS login will allow you to choose your certificate (contractor) linked to your login.  </a:t>
            </a:r>
          </a:p>
          <a:p>
            <a:endParaRPr lang="en-US" dirty="0"/>
          </a:p>
          <a:p>
            <a:r>
              <a:rPr lang="en-US" dirty="0"/>
              <a:t>You may also search by  permit # or address </a:t>
            </a:r>
          </a:p>
          <a:p>
            <a:endParaRPr lang="en-US" dirty="0"/>
          </a:p>
          <a:p>
            <a:endParaRPr lang="en-US" dirty="0"/>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EE31EBD4-7B5F-4507-A57F-6544B3A5185D}" type="slidenum">
              <a:rPr lang="en-US" smtClean="0"/>
              <a:t>4</a:t>
            </a:fld>
            <a:endParaRPr lang="en-US"/>
          </a:p>
        </p:txBody>
      </p:sp>
      <p:pic>
        <p:nvPicPr>
          <p:cNvPr id="5" name="Picture 4" descr="Graphical user interface, application&#10;&#10;AI-generated content may be incorrect.">
            <a:extLst>
              <a:ext uri="{FF2B5EF4-FFF2-40B4-BE49-F238E27FC236}">
                <a16:creationId xmlns:a16="http://schemas.microsoft.com/office/drawing/2014/main" id="{8A11B923-CE2F-3C31-0242-2C752C0040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6248" y="575267"/>
            <a:ext cx="2340983" cy="5303019"/>
          </a:xfrm>
          <a:prstGeom prst="rect">
            <a:avLst/>
          </a:prstGeom>
        </p:spPr>
      </p:pic>
      <p:pic>
        <p:nvPicPr>
          <p:cNvPr id="7" name="Picture 6" descr="Graphical user interface, application, Word&#10;&#10;AI-generated content may be incorrect.">
            <a:extLst>
              <a:ext uri="{FF2B5EF4-FFF2-40B4-BE49-F238E27FC236}">
                <a16:creationId xmlns:a16="http://schemas.microsoft.com/office/drawing/2014/main" id="{6341CEDE-8741-F645-92E7-E870DBC015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928" y="575268"/>
            <a:ext cx="2340983" cy="5303018"/>
          </a:xfrm>
          <a:prstGeom prst="rect">
            <a:avLst/>
          </a:prstGeom>
        </p:spPr>
      </p:pic>
    </p:spTree>
    <p:extLst>
      <p:ext uri="{BB962C8B-B14F-4D97-AF65-F5344CB8AC3E}">
        <p14:creationId xmlns:p14="http://schemas.microsoft.com/office/powerpoint/2010/main" val="2470546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86862" y="2049463"/>
            <a:ext cx="4385163" cy="1647048"/>
          </a:xfrm>
        </p:spPr>
        <p:txBody>
          <a:bodyPr/>
          <a:lstStyle/>
          <a:p>
            <a:endParaRPr lang="en-US" dirty="0"/>
          </a:p>
          <a:p>
            <a:endParaRPr lang="en-US" dirty="0"/>
          </a:p>
          <a:p>
            <a:endParaRPr lang="en-US" dirty="0"/>
          </a:p>
        </p:txBody>
      </p:sp>
      <p:sp>
        <p:nvSpPr>
          <p:cNvPr id="10" name="TextBox 9"/>
          <p:cNvSpPr txBox="1"/>
          <p:nvPr/>
        </p:nvSpPr>
        <p:spPr>
          <a:xfrm>
            <a:off x="48403" y="1172300"/>
            <a:ext cx="4922196" cy="5355312"/>
          </a:xfrm>
          <a:prstGeom prst="rect">
            <a:avLst/>
          </a:prstGeom>
          <a:noFill/>
        </p:spPr>
        <p:txBody>
          <a:bodyPr wrap="square" rtlCol="0">
            <a:spAutoFit/>
          </a:bodyPr>
          <a:lstStyle/>
          <a:p>
            <a:r>
              <a:rPr lang="en-US" dirty="0"/>
              <a:t>Choose the certificate and click search </a:t>
            </a:r>
          </a:p>
          <a:p>
            <a:endParaRPr lang="en-US" b="1" dirty="0"/>
          </a:p>
          <a:p>
            <a:endParaRPr lang="en-US" b="1" dirty="0"/>
          </a:p>
          <a:p>
            <a:endParaRPr lang="en-US" b="1" dirty="0"/>
          </a:p>
          <a:p>
            <a:r>
              <a:rPr lang="en-US" dirty="0"/>
              <a:t>A list of permits associated with the contractor license you chose will appear.    </a:t>
            </a:r>
          </a:p>
          <a:p>
            <a:endParaRPr lang="en-US" dirty="0"/>
          </a:p>
          <a:p>
            <a:r>
              <a:rPr lang="en-US" dirty="0"/>
              <a:t>**Highlighting the bookmark icon will add them to your list of favorites for quick access and filter your specific projects. </a:t>
            </a:r>
          </a:p>
          <a:p>
            <a:endParaRPr lang="en-US" dirty="0"/>
          </a:p>
          <a:p>
            <a:endParaRPr lang="en-US" dirty="0"/>
          </a:p>
          <a:p>
            <a:r>
              <a:rPr lang="en-US" dirty="0"/>
              <a:t>Click the permit you want to schedule the inspection for.</a:t>
            </a:r>
          </a:p>
          <a:p>
            <a:r>
              <a:rPr lang="en-US" b="1" dirty="0"/>
              <a:t> </a:t>
            </a:r>
          </a:p>
          <a:p>
            <a:endParaRPr lang="en-US" b="1" dirty="0"/>
          </a:p>
          <a:p>
            <a:pPr marL="285750" indent="-285750">
              <a:buFont typeface="Arial" panose="020B0604020202020204" pitchFamily="34" charset="0"/>
              <a:buChar char="•"/>
            </a:pPr>
            <a:endParaRPr lang="en-US" b="1" dirty="0"/>
          </a:p>
          <a:p>
            <a:endParaRPr lang="en-US" b="1" dirty="0"/>
          </a:p>
          <a:p>
            <a:endParaRPr lang="en-US" dirty="0"/>
          </a:p>
        </p:txBody>
      </p:sp>
      <p:sp>
        <p:nvSpPr>
          <p:cNvPr id="2" name="Slide Number Placeholder 1"/>
          <p:cNvSpPr>
            <a:spLocks noGrp="1"/>
          </p:cNvSpPr>
          <p:nvPr>
            <p:ph type="sldNum" sz="quarter" idx="12"/>
          </p:nvPr>
        </p:nvSpPr>
        <p:spPr/>
        <p:txBody>
          <a:bodyPr/>
          <a:lstStyle/>
          <a:p>
            <a:fld id="{EE31EBD4-7B5F-4507-A57F-6544B3A5185D}" type="slidenum">
              <a:rPr lang="en-US" smtClean="0"/>
              <a:t>5</a:t>
            </a:fld>
            <a:endParaRPr lang="en-US"/>
          </a:p>
        </p:txBody>
      </p:sp>
      <p:pic>
        <p:nvPicPr>
          <p:cNvPr id="7" name="Picture 6" descr="Graphical user interface, application&#10;&#10;AI-generated content may be incorrect.">
            <a:extLst>
              <a:ext uri="{FF2B5EF4-FFF2-40B4-BE49-F238E27FC236}">
                <a16:creationId xmlns:a16="http://schemas.microsoft.com/office/drawing/2014/main" id="{6815166E-58ED-56E0-37DA-0FA176514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0599" y="679591"/>
            <a:ext cx="2577181" cy="5399661"/>
          </a:xfrm>
          <a:prstGeom prst="rect">
            <a:avLst/>
          </a:prstGeom>
        </p:spPr>
      </p:pic>
      <p:pic>
        <p:nvPicPr>
          <p:cNvPr id="11" name="Picture 10" descr="Graphical user interface, text, application, chat or text message&#10;&#10;AI-generated content may be incorrect.">
            <a:extLst>
              <a:ext uri="{FF2B5EF4-FFF2-40B4-BE49-F238E27FC236}">
                <a16:creationId xmlns:a16="http://schemas.microsoft.com/office/drawing/2014/main" id="{17C59BE8-B9CC-D17C-EECE-CB2FDF4E55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0198" y="679591"/>
            <a:ext cx="2577181" cy="5399661"/>
          </a:xfrm>
          <a:prstGeom prst="rect">
            <a:avLst/>
          </a:prstGeom>
        </p:spPr>
      </p:pic>
    </p:spTree>
    <p:extLst>
      <p:ext uri="{BB962C8B-B14F-4D97-AF65-F5344CB8AC3E}">
        <p14:creationId xmlns:p14="http://schemas.microsoft.com/office/powerpoint/2010/main" val="3551337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2934919-1FA4-4D5A-70B2-80B1EDE6ABC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5634F18-D4BB-ADAF-7268-5B7E58EEEFBB}"/>
              </a:ext>
            </a:extLst>
          </p:cNvPr>
          <p:cNvSpPr>
            <a:spLocks noGrp="1"/>
          </p:cNvSpPr>
          <p:nvPr>
            <p:ph type="body" sz="half" idx="2"/>
          </p:nvPr>
        </p:nvSpPr>
        <p:spPr>
          <a:xfrm>
            <a:off x="386862" y="2049463"/>
            <a:ext cx="4385163" cy="1647048"/>
          </a:xfrm>
        </p:spPr>
        <p:txBody>
          <a:bodyPr/>
          <a:lstStyle/>
          <a:p>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id="{BB291BF0-D870-3704-807A-00EEFBF4EC60}"/>
              </a:ext>
            </a:extLst>
          </p:cNvPr>
          <p:cNvSpPr>
            <a:spLocks noGrp="1"/>
          </p:cNvSpPr>
          <p:nvPr>
            <p:ph type="sldNum" sz="quarter" idx="12"/>
          </p:nvPr>
        </p:nvSpPr>
        <p:spPr/>
        <p:txBody>
          <a:bodyPr/>
          <a:lstStyle/>
          <a:p>
            <a:fld id="{EE31EBD4-7B5F-4507-A57F-6544B3A5185D}" type="slidenum">
              <a:rPr lang="en-US" smtClean="0"/>
              <a:t>6</a:t>
            </a:fld>
            <a:endParaRPr lang="en-US"/>
          </a:p>
        </p:txBody>
      </p:sp>
      <p:sp>
        <p:nvSpPr>
          <p:cNvPr id="11" name="TextBox 10">
            <a:extLst>
              <a:ext uri="{FF2B5EF4-FFF2-40B4-BE49-F238E27FC236}">
                <a16:creationId xmlns:a16="http://schemas.microsoft.com/office/drawing/2014/main" id="{7EE3DEB9-C357-BD1E-0A30-F353B56E30FB}"/>
              </a:ext>
            </a:extLst>
          </p:cNvPr>
          <p:cNvSpPr txBox="1"/>
          <p:nvPr/>
        </p:nvSpPr>
        <p:spPr>
          <a:xfrm>
            <a:off x="386862" y="666558"/>
            <a:ext cx="5104563" cy="4801314"/>
          </a:xfrm>
          <a:prstGeom prst="rect">
            <a:avLst/>
          </a:prstGeom>
          <a:noFill/>
        </p:spPr>
        <p:txBody>
          <a:bodyPr wrap="square" rtlCol="0">
            <a:spAutoFit/>
          </a:bodyPr>
          <a:lstStyle/>
          <a:p>
            <a:r>
              <a:rPr lang="en-US" dirty="0"/>
              <a:t>Scroll to find your inspection. </a:t>
            </a:r>
          </a:p>
          <a:p>
            <a:endParaRPr lang="en-US" dirty="0"/>
          </a:p>
          <a:p>
            <a:endParaRPr lang="en-US" dirty="0"/>
          </a:p>
          <a:p>
            <a:endParaRPr lang="en-US" dirty="0"/>
          </a:p>
          <a:p>
            <a:r>
              <a:rPr lang="en-US" dirty="0"/>
              <a:t>Click request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 name="Picture 9" descr="Graphical user interface, text, application, chat or text message&#10;&#10;AI-generated content may be incorrect.">
            <a:extLst>
              <a:ext uri="{FF2B5EF4-FFF2-40B4-BE49-F238E27FC236}">
                <a16:creationId xmlns:a16="http://schemas.microsoft.com/office/drawing/2014/main" id="{C8ADB429-26E3-6298-CDC0-4B96BACFC9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4846" y="455542"/>
            <a:ext cx="2793577" cy="5402647"/>
          </a:xfrm>
          <a:prstGeom prst="rect">
            <a:avLst/>
          </a:prstGeom>
        </p:spPr>
      </p:pic>
      <p:pic>
        <p:nvPicPr>
          <p:cNvPr id="13" name="Picture 12" descr="Graphical user interface, application&#10;&#10;AI-generated content may be incorrect.">
            <a:extLst>
              <a:ext uri="{FF2B5EF4-FFF2-40B4-BE49-F238E27FC236}">
                <a16:creationId xmlns:a16="http://schemas.microsoft.com/office/drawing/2014/main" id="{B903AD15-B814-0481-50A7-D98FE8F1B0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5594" y="486570"/>
            <a:ext cx="2650156" cy="5371620"/>
          </a:xfrm>
          <a:prstGeom prst="rect">
            <a:avLst/>
          </a:prstGeom>
        </p:spPr>
      </p:pic>
    </p:spTree>
    <p:extLst>
      <p:ext uri="{BB962C8B-B14F-4D97-AF65-F5344CB8AC3E}">
        <p14:creationId xmlns:p14="http://schemas.microsoft.com/office/powerpoint/2010/main" val="3858145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3DFC6B7-6FDF-0B2D-17D8-69DA4FDF502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D92AB1-9D4E-78D5-F5C4-F595218864E8}"/>
              </a:ext>
            </a:extLst>
          </p:cNvPr>
          <p:cNvSpPr>
            <a:spLocks noGrp="1"/>
          </p:cNvSpPr>
          <p:nvPr>
            <p:ph type="sldNum" sz="quarter" idx="12"/>
          </p:nvPr>
        </p:nvSpPr>
        <p:spPr/>
        <p:txBody>
          <a:bodyPr/>
          <a:lstStyle/>
          <a:p>
            <a:fld id="{EE31EBD4-7B5F-4507-A57F-6544B3A5185D}" type="slidenum">
              <a:rPr lang="en-US" smtClean="0"/>
              <a:t>7</a:t>
            </a:fld>
            <a:endParaRPr lang="en-US"/>
          </a:p>
        </p:txBody>
      </p:sp>
      <p:sp>
        <p:nvSpPr>
          <p:cNvPr id="11" name="TextBox 10">
            <a:extLst>
              <a:ext uri="{FF2B5EF4-FFF2-40B4-BE49-F238E27FC236}">
                <a16:creationId xmlns:a16="http://schemas.microsoft.com/office/drawing/2014/main" id="{80A31348-E86F-32F8-E729-11AF52484D23}"/>
              </a:ext>
            </a:extLst>
          </p:cNvPr>
          <p:cNvSpPr txBox="1"/>
          <p:nvPr/>
        </p:nvSpPr>
        <p:spPr>
          <a:xfrm>
            <a:off x="386863" y="666558"/>
            <a:ext cx="3431512" cy="5909310"/>
          </a:xfrm>
          <a:prstGeom prst="rect">
            <a:avLst/>
          </a:prstGeom>
          <a:noFill/>
        </p:spPr>
        <p:txBody>
          <a:bodyPr wrap="square" rtlCol="0">
            <a:spAutoFit/>
          </a:bodyPr>
          <a:lstStyle/>
          <a:p>
            <a:endParaRPr lang="en-US" dirty="0"/>
          </a:p>
          <a:p>
            <a:r>
              <a:rPr lang="en-US" dirty="0"/>
              <a:t>Choose the inspection date </a:t>
            </a:r>
          </a:p>
          <a:p>
            <a:endParaRPr lang="en-US" dirty="0"/>
          </a:p>
          <a:p>
            <a:r>
              <a:rPr lang="en-US" dirty="0"/>
              <a:t>Add any applicable comments </a:t>
            </a:r>
          </a:p>
          <a:p>
            <a:endParaRPr lang="en-US" dirty="0"/>
          </a:p>
          <a:p>
            <a:r>
              <a:rPr lang="en-US" dirty="0"/>
              <a:t>Click request </a:t>
            </a:r>
          </a:p>
          <a:p>
            <a:endParaRPr lang="en-US" dirty="0"/>
          </a:p>
          <a:p>
            <a:endParaRPr lang="en-US" dirty="0"/>
          </a:p>
          <a:p>
            <a:endParaRPr lang="en-US" dirty="0"/>
          </a:p>
          <a:p>
            <a:endParaRPr lang="en-US" dirty="0"/>
          </a:p>
          <a:p>
            <a:endParaRPr lang="en-US" dirty="0"/>
          </a:p>
          <a:p>
            <a:endParaRPr lang="en-US" dirty="0"/>
          </a:p>
          <a:p>
            <a:endParaRPr lang="en-US" dirty="0"/>
          </a:p>
          <a:p>
            <a:r>
              <a:rPr lang="en-US" dirty="0"/>
              <a:t>Time requests are not available, please contact the assigned inspector after receiving the notification email the morning of your inspection to determine a 2 hour time frame. </a:t>
            </a:r>
          </a:p>
          <a:p>
            <a:endParaRPr lang="en-US" dirty="0"/>
          </a:p>
          <a:p>
            <a:endParaRPr lang="en-US" dirty="0"/>
          </a:p>
        </p:txBody>
      </p:sp>
      <p:pic>
        <p:nvPicPr>
          <p:cNvPr id="5" name="Picture 4" descr="Graphical user interface, text&#10;&#10;AI-generated content may be incorrect.">
            <a:extLst>
              <a:ext uri="{FF2B5EF4-FFF2-40B4-BE49-F238E27FC236}">
                <a16:creationId xmlns:a16="http://schemas.microsoft.com/office/drawing/2014/main" id="{6D4DCCB9-3B4F-4B37-23CC-2E749364B7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1425" y="666558"/>
            <a:ext cx="2743201" cy="5913455"/>
          </a:xfrm>
          <a:prstGeom prst="rect">
            <a:avLst/>
          </a:prstGeom>
        </p:spPr>
      </p:pic>
      <p:pic>
        <p:nvPicPr>
          <p:cNvPr id="8" name="Picture 7" descr="Graphical user interface, text, application, chat or text message&#10;&#10;AI-generated content may be incorrect.">
            <a:extLst>
              <a:ext uri="{FF2B5EF4-FFF2-40B4-BE49-F238E27FC236}">
                <a16:creationId xmlns:a16="http://schemas.microsoft.com/office/drawing/2014/main" id="{E6D62F19-BB05-1CCD-DECE-FC2F543C6B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4026" y="600790"/>
            <a:ext cx="2743200" cy="5979223"/>
          </a:xfrm>
          <a:prstGeom prst="rect">
            <a:avLst/>
          </a:prstGeom>
        </p:spPr>
      </p:pic>
    </p:spTree>
    <p:extLst>
      <p:ext uri="{BB962C8B-B14F-4D97-AF65-F5344CB8AC3E}">
        <p14:creationId xmlns:p14="http://schemas.microsoft.com/office/powerpoint/2010/main" val="886446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86862" y="2049463"/>
            <a:ext cx="4385163" cy="1647048"/>
          </a:xfrm>
        </p:spPr>
        <p:txBody>
          <a:bodyPr/>
          <a:lstStyle/>
          <a:p>
            <a:endParaRPr lang="en-US" dirty="0"/>
          </a:p>
          <a:p>
            <a:endParaRPr lang="en-US" dirty="0"/>
          </a:p>
          <a:p>
            <a:endParaRPr lang="en-US" dirty="0"/>
          </a:p>
        </p:txBody>
      </p:sp>
      <p:sp>
        <p:nvSpPr>
          <p:cNvPr id="10" name="TextBox 9"/>
          <p:cNvSpPr txBox="1"/>
          <p:nvPr/>
        </p:nvSpPr>
        <p:spPr>
          <a:xfrm>
            <a:off x="283217" y="557190"/>
            <a:ext cx="4922196" cy="4247317"/>
          </a:xfrm>
          <a:prstGeom prst="rect">
            <a:avLst/>
          </a:prstGeom>
          <a:noFill/>
        </p:spPr>
        <p:txBody>
          <a:bodyPr wrap="square" rtlCol="0">
            <a:spAutoFit/>
          </a:bodyPr>
          <a:lstStyle/>
          <a:p>
            <a:r>
              <a:rPr lang="en-US" dirty="0"/>
              <a:t>You will now see your inspection has been requested   </a:t>
            </a:r>
          </a:p>
          <a:p>
            <a:endParaRPr lang="en-US" dirty="0"/>
          </a:p>
          <a:p>
            <a:endParaRPr lang="en-US" dirty="0"/>
          </a:p>
          <a:p>
            <a:r>
              <a:rPr lang="en-US" dirty="0"/>
              <a:t>To cancel the inspection, click the cancel button </a:t>
            </a:r>
          </a:p>
          <a:p>
            <a:endParaRPr lang="en-US" dirty="0"/>
          </a:p>
          <a:p>
            <a:endParaRPr lang="en-US" dirty="0"/>
          </a:p>
          <a:p>
            <a:endParaRPr lang="en-US" dirty="0"/>
          </a:p>
          <a:p>
            <a:endParaRPr lang="en-US"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endParaRPr lang="en-US" dirty="0"/>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EE31EBD4-7B5F-4507-A57F-6544B3A5185D}" type="slidenum">
              <a:rPr lang="en-US" smtClean="0"/>
              <a:t>8</a:t>
            </a:fld>
            <a:endParaRPr lang="en-US"/>
          </a:p>
        </p:txBody>
      </p:sp>
      <p:sp>
        <p:nvSpPr>
          <p:cNvPr id="7" name="Curved Left Arrow 7">
            <a:extLst>
              <a:ext uri="{FF2B5EF4-FFF2-40B4-BE49-F238E27FC236}">
                <a16:creationId xmlns:a16="http://schemas.microsoft.com/office/drawing/2014/main" id="{A6C7B867-98EC-8D5E-10A9-92A3D550D77C}"/>
              </a:ext>
            </a:extLst>
          </p:cNvPr>
          <p:cNvSpPr/>
          <p:nvPr/>
        </p:nvSpPr>
        <p:spPr>
          <a:xfrm rot="20135747">
            <a:off x="9165978" y="5846370"/>
            <a:ext cx="365760" cy="365760"/>
          </a:xfrm>
          <a:prstGeom prst="curvedLeftArrow">
            <a:avLst>
              <a:gd name="adj1" fmla="val 25000"/>
              <a:gd name="adj2" fmla="val 39277"/>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 name="Picture 5" descr="Graphical user interface, text, application&#10;&#10;AI-generated content may be incorrect.">
            <a:extLst>
              <a:ext uri="{FF2B5EF4-FFF2-40B4-BE49-F238E27FC236}">
                <a16:creationId xmlns:a16="http://schemas.microsoft.com/office/drawing/2014/main" id="{4B99328D-99CF-319A-FCA7-8ABE41CAD1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1278" y="286617"/>
            <a:ext cx="2670621" cy="5984735"/>
          </a:xfrm>
          <a:prstGeom prst="rect">
            <a:avLst/>
          </a:prstGeom>
        </p:spPr>
      </p:pic>
      <p:pic>
        <p:nvPicPr>
          <p:cNvPr id="11" name="Picture 10" descr="Graphical user interface, text, application&#10;&#10;AI-generated content may be incorrect.">
            <a:extLst>
              <a:ext uri="{FF2B5EF4-FFF2-40B4-BE49-F238E27FC236}">
                <a16:creationId xmlns:a16="http://schemas.microsoft.com/office/drawing/2014/main" id="{3E1A1C89-D8DA-4FC2-99A5-293043809B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5308" y="241161"/>
            <a:ext cx="2743200" cy="6030192"/>
          </a:xfrm>
          <a:prstGeom prst="rect">
            <a:avLst/>
          </a:prstGeom>
        </p:spPr>
      </p:pic>
    </p:spTree>
    <p:extLst>
      <p:ext uri="{BB962C8B-B14F-4D97-AF65-F5344CB8AC3E}">
        <p14:creationId xmlns:p14="http://schemas.microsoft.com/office/powerpoint/2010/main" val="4210703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1CF7963-5C17-3874-C8B7-9FDBA1F7E7C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3211E46-C8D1-F987-EEF3-DBEC579F1B5A}"/>
              </a:ext>
            </a:extLst>
          </p:cNvPr>
          <p:cNvSpPr>
            <a:spLocks noGrp="1"/>
          </p:cNvSpPr>
          <p:nvPr>
            <p:ph type="body" sz="half" idx="2"/>
          </p:nvPr>
        </p:nvSpPr>
        <p:spPr>
          <a:xfrm>
            <a:off x="386862" y="2049463"/>
            <a:ext cx="4385163" cy="1647048"/>
          </a:xfrm>
        </p:spPr>
        <p:txBody>
          <a:bodyPr/>
          <a:lstStyle/>
          <a:p>
            <a:endParaRPr lang="en-US" dirty="0"/>
          </a:p>
          <a:p>
            <a:endParaRPr lang="en-US" dirty="0"/>
          </a:p>
          <a:p>
            <a:endParaRPr lang="en-US" dirty="0"/>
          </a:p>
        </p:txBody>
      </p:sp>
      <p:sp>
        <p:nvSpPr>
          <p:cNvPr id="10" name="TextBox 9">
            <a:extLst>
              <a:ext uri="{FF2B5EF4-FFF2-40B4-BE49-F238E27FC236}">
                <a16:creationId xmlns:a16="http://schemas.microsoft.com/office/drawing/2014/main" id="{24CA0EE3-92D8-0D24-0895-06C2841EEE42}"/>
              </a:ext>
            </a:extLst>
          </p:cNvPr>
          <p:cNvSpPr txBox="1"/>
          <p:nvPr/>
        </p:nvSpPr>
        <p:spPr>
          <a:xfrm>
            <a:off x="118345" y="522512"/>
            <a:ext cx="4922196" cy="4801314"/>
          </a:xfrm>
          <a:prstGeom prst="rect">
            <a:avLst/>
          </a:prstGeom>
          <a:noFill/>
        </p:spPr>
        <p:txBody>
          <a:bodyPr wrap="square" rtlCol="0">
            <a:spAutoFit/>
          </a:bodyPr>
          <a:lstStyle/>
          <a:p>
            <a:endParaRPr lang="en-US" b="1" dirty="0"/>
          </a:p>
          <a:p>
            <a:endParaRPr lang="en-US" b="1" dirty="0"/>
          </a:p>
          <a:p>
            <a:r>
              <a:rPr lang="en-US" dirty="0"/>
              <a:t>Confirmation will appear at the top of the screen </a:t>
            </a:r>
          </a:p>
          <a:p>
            <a:endParaRPr lang="en-US" dirty="0"/>
          </a:p>
          <a:p>
            <a:r>
              <a:rPr lang="en-US" dirty="0"/>
              <a:t>The status of that inspection will now be ‘view’ (indicating action was taken on that inspection) </a:t>
            </a:r>
          </a:p>
          <a:p>
            <a:pPr marL="285750" indent="-285750">
              <a:buFont typeface="Arial" panose="020B0604020202020204" pitchFamily="34" charset="0"/>
              <a:buChar char="•"/>
            </a:pPr>
            <a:endParaRPr lang="en-US" b="1" dirty="0"/>
          </a:p>
          <a:p>
            <a:endParaRPr lang="en-US" dirty="0"/>
          </a:p>
          <a:p>
            <a:endParaRPr lang="en-US" dirty="0"/>
          </a:p>
          <a:p>
            <a:endParaRPr lang="en-US" dirty="0"/>
          </a:p>
          <a:p>
            <a:endParaRPr lang="en-US" dirty="0"/>
          </a:p>
          <a:p>
            <a:endParaRPr lang="en-US" dirty="0"/>
          </a:p>
          <a:p>
            <a:r>
              <a:rPr lang="en-US" dirty="0"/>
              <a:t>A new inspection will appear with the option for scheduling when you are ready</a:t>
            </a:r>
          </a:p>
          <a:p>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id="{30969AFA-CE95-DC1F-39E2-E8BF6E69B9AB}"/>
              </a:ext>
            </a:extLst>
          </p:cNvPr>
          <p:cNvSpPr>
            <a:spLocks noGrp="1"/>
          </p:cNvSpPr>
          <p:nvPr>
            <p:ph type="sldNum" sz="quarter" idx="12"/>
          </p:nvPr>
        </p:nvSpPr>
        <p:spPr/>
        <p:txBody>
          <a:bodyPr/>
          <a:lstStyle/>
          <a:p>
            <a:fld id="{EE31EBD4-7B5F-4507-A57F-6544B3A5185D}" type="slidenum">
              <a:rPr lang="en-US" smtClean="0"/>
              <a:t>9</a:t>
            </a:fld>
            <a:endParaRPr lang="en-US"/>
          </a:p>
        </p:txBody>
      </p:sp>
      <p:pic>
        <p:nvPicPr>
          <p:cNvPr id="7" name="Picture 6" descr="Graphical user interface, text, application&#10;&#10;AI-generated content may be incorrect.">
            <a:extLst>
              <a:ext uri="{FF2B5EF4-FFF2-40B4-BE49-F238E27FC236}">
                <a16:creationId xmlns:a16="http://schemas.microsoft.com/office/drawing/2014/main" id="{5AC3D2FC-131E-4240-4624-734D85BE23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401932"/>
            <a:ext cx="2743200" cy="5792875"/>
          </a:xfrm>
          <a:prstGeom prst="rect">
            <a:avLst/>
          </a:prstGeom>
        </p:spPr>
      </p:pic>
    </p:spTree>
    <p:extLst>
      <p:ext uri="{BB962C8B-B14F-4D97-AF65-F5344CB8AC3E}">
        <p14:creationId xmlns:p14="http://schemas.microsoft.com/office/powerpoint/2010/main" val="1461142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1406</TotalTime>
  <Words>420</Words>
  <Application>Microsoft Office PowerPoint</Application>
  <PresentationFormat>Widescreen</PresentationFormat>
  <Paragraphs>121</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City of Palm Coast  Building Permitting  Inspection Request App</vt:lpstr>
      <vt:lpstr>       https://cdpservices.palmcoast.gov/inspect_prod/    To access all permits and use enhanced functionality, you will need a OPRS (online permit request system) login linked to the contractor.   This login will allow you save  multiple favorites to provide for easy access to your specific projects.    To do this, you will need to go to the online permitting portal and follow the directions to create an account in the ‘how to use the online portal guide’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Permit Submittal</dc:title>
  <dc:creator>Barbie Bembry</dc:creator>
  <cp:lastModifiedBy>Barbie Bembry</cp:lastModifiedBy>
  <cp:revision>71</cp:revision>
  <dcterms:created xsi:type="dcterms:W3CDTF">2020-03-15T14:41:14Z</dcterms:created>
  <dcterms:modified xsi:type="dcterms:W3CDTF">2025-08-27T12:00:00Z</dcterms:modified>
</cp:coreProperties>
</file>