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96" r:id="rId2"/>
    <p:sldId id="2540" r:id="rId3"/>
    <p:sldId id="2565" r:id="rId4"/>
    <p:sldId id="25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AB0"/>
    <a:srgbClr val="3B7579"/>
    <a:srgbClr val="AAD3D6"/>
    <a:srgbClr val="418287"/>
    <a:srgbClr val="DFE3E9"/>
    <a:srgbClr val="1F1F26"/>
    <a:srgbClr val="D6DBE2"/>
    <a:srgbClr val="CCD2DA"/>
    <a:srgbClr val="BBC3CD"/>
    <a:srgbClr val="D3D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5280" autoAdjust="0"/>
  </p:normalViewPr>
  <p:slideViewPr>
    <p:cSldViewPr snapToGrid="0" snapToObjects="1" showGuides="1">
      <p:cViewPr>
        <p:scale>
          <a:sx n="82" d="100"/>
          <a:sy n="82" d="100"/>
        </p:scale>
        <p:origin x="720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441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136"/>
    </p:cViewPr>
  </p:sorterViewPr>
  <p:notesViewPr>
    <p:cSldViewPr snapToGrid="0" snapToObjects="1">
      <p:cViewPr varScale="1">
        <p:scale>
          <a:sx n="60" d="100"/>
          <a:sy n="60" d="100"/>
        </p:scale>
        <p:origin x="3187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25D-8766-427E-8C9E-4845048D8DFC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8A28B-0568-4092-BB1A-13C9B073E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F439B-391B-4B41-826A-951FCF412C34}" type="datetimeFigureOut">
              <a:rPr lang="en-US" smtClean="0"/>
              <a:t>3/26/2026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A0038-7055-434C-B6C4-B8C69565C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079137" y="4855144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1819845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60476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 title="Decorative"/>
          <p:cNvSpPr/>
          <p:nvPr userDrawn="1"/>
        </p:nvSpPr>
        <p:spPr>
          <a:xfrm>
            <a:off x="0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0" y="2040520"/>
            <a:ext cx="4120444" cy="1818655"/>
          </a:xfrm>
        </p:spPr>
        <p:txBody>
          <a:bodyPr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0" y="4031658"/>
            <a:ext cx="4120443" cy="338549"/>
          </a:xfrm>
        </p:spPr>
        <p:txBody>
          <a:bodyPr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4"/>
            <a:ext cx="0" cy="218880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l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5588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2090" y="2905535"/>
            <a:ext cx="4120444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2090" y="3993558"/>
            <a:ext cx="4120443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5932310" y="272667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3872089" y="860778"/>
            <a:ext cx="4120444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5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2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6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9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420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4769712" y="3138616"/>
            <a:ext cx="7422288" cy="3212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4413" y="4304207"/>
            <a:ext cx="6439156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413" y="5505120"/>
            <a:ext cx="6439155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208815" y="4226947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3565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0" y="4387695"/>
            <a:ext cx="12192000" cy="21967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821" y="4395670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7164" y="4387695"/>
            <a:ext cx="4527458" cy="2196780"/>
          </a:xfrm>
          <a:noFill/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3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337163" y="4742580"/>
            <a:ext cx="1" cy="1494984"/>
          </a:xfrm>
          <a:prstGeom prst="line">
            <a:avLst/>
          </a:prstGeom>
          <a:ln w="762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4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791782" y="3899540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22606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1244" y="2225040"/>
            <a:ext cx="4536079" cy="46329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1031" y="2055335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1031" y="278244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1031" y="4352427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1031" y="356743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1031" y="513741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9504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877" y="0"/>
            <a:ext cx="5927124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29" y="2348736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9" y="307585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529" y="464582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529" y="386083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29" y="5430816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73412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910666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Rectangle 2" title="Decorative"/>
          <p:cNvSpPr/>
          <p:nvPr userDrawn="1"/>
        </p:nvSpPr>
        <p:spPr>
          <a:xfrm>
            <a:off x="4910667" y="0"/>
            <a:ext cx="117404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131" y="879710"/>
            <a:ext cx="4801847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5131" y="195615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5131" y="303260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5131" y="410904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5131" y="518549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4074" y="87971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4074" y="195615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074" y="303260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4074" y="410904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4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4074" y="518549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5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83145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54" y="2596916"/>
            <a:ext cx="4385841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9353" y="4628132"/>
            <a:ext cx="4385841" cy="13255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9353" y="4165142"/>
            <a:ext cx="4385841" cy="382749"/>
          </a:xfrm>
        </p:spPr>
        <p:txBody>
          <a:bodyPr anchor="b">
            <a:normAutofit/>
          </a:bodyPr>
          <a:lstStyle>
            <a:lvl1pPr marL="0" indent="0" algn="l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527427" y="1631760"/>
            <a:ext cx="0" cy="4321933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9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354" y="1631760"/>
            <a:ext cx="804759" cy="8047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34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808079"/>
            <a:ext cx="6096000" cy="404992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465"/>
            <a:ext cx="525780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7825" y="2808079"/>
            <a:ext cx="4312353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7825" y="3212363"/>
            <a:ext cx="4312353" cy="2962659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5130846" y="1256529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114414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E5DCEB-1CC8-4AEE-9DEC-6C62AD4FB42C}"/>
              </a:ext>
            </a:extLst>
          </p:cNvPr>
          <p:cNvSpPr/>
          <p:nvPr userDrawn="1"/>
        </p:nvSpPr>
        <p:spPr>
          <a:xfrm>
            <a:off x="0" y="3429000"/>
            <a:ext cx="6096001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6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825" y="1190909"/>
            <a:ext cx="4554008" cy="1325563"/>
          </a:xfrm>
        </p:spPr>
        <p:txBody>
          <a:bodyPr lIns="0"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7253" y="2516138"/>
            <a:ext cx="454458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7253" y="2920422"/>
            <a:ext cx="4544580" cy="3226378"/>
          </a:xfrm>
        </p:spPr>
        <p:txBody>
          <a:bodyPr lIns="0" tIns="7200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606800"/>
            <a:ext cx="4927601" cy="2540000"/>
          </a:xfrm>
        </p:spPr>
        <p:txBody>
          <a:bodyPr lIns="0" tIns="7200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03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3708400" y="0"/>
            <a:ext cx="477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921" y="936980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2988" y="2407322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2811606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8360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4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8181847" y="0"/>
            <a:ext cx="40101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4171694" y="0"/>
            <a:ext cx="401015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3757" y="1680547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228" y="1680547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3454" y="2084831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5228" y="2084831"/>
            <a:ext cx="3658010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670007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490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40889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4070639"/>
            <a:ext cx="3448800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4055" y="4070639"/>
            <a:ext cx="345026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9104"/>
            <a:ext cx="3136900" cy="2168682"/>
          </a:xfrm>
        </p:spPr>
        <p:txBody>
          <a:bodyPr lIns="0" anchor="ctr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10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723485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84964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8814" y="2632337"/>
            <a:ext cx="4385841" cy="33575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2016" y="1598619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016" y="1194294"/>
            <a:ext cx="4869806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2018" y="4093464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017" y="3689139"/>
            <a:ext cx="4832794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830507" y="1194294"/>
            <a:ext cx="0" cy="4795606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970810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1"/>
          </a:solidFill>
        </p:spPr>
        <p:txBody>
          <a:bodyPr lIns="252000" tIns="144000" rIns="144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anchor="t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9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756506" y="1915220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217407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06186"/>
            <a:ext cx="12192000" cy="3651813"/>
          </a:xfrm>
          <a:solidFill>
            <a:schemeClr val="accent2"/>
          </a:solidFill>
        </p:spPr>
        <p:txBody>
          <a:bodyPr lIns="5400000" tIns="216000" rIns="1800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053" y="1775520"/>
            <a:ext cx="6435524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836" y="1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836" y="3358587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27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4586456"/>
            <a:ext cx="10349090" cy="1577281"/>
          </a:xfrm>
          <a:noFill/>
          <a:ln>
            <a:noFill/>
          </a:ln>
        </p:spPr>
        <p:txBody>
          <a:bodyPr lIns="0" tIns="21600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717212"/>
            <a:ext cx="10349089" cy="854791"/>
          </a:xfrm>
        </p:spPr>
        <p:txBody>
          <a:bodyPr lIns="0" rIns="0" anchor="b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36271"/>
            <a:ext cx="10349089" cy="251652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28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9DF8596F-E730-47C4-86C3-F4A9B3F78268}"/>
              </a:ext>
            </a:extLst>
          </p:cNvPr>
          <p:cNvSpPr/>
          <p:nvPr userDrawn="1"/>
        </p:nvSpPr>
        <p:spPr>
          <a:xfrm>
            <a:off x="0" y="0"/>
            <a:ext cx="4745620" cy="3428990"/>
          </a:xfrm>
          <a:prstGeom prst="rect">
            <a:avLst/>
          </a:prstGeom>
          <a:solidFill>
            <a:schemeClr val="accent2"/>
          </a:solidFill>
        </p:spPr>
        <p:txBody>
          <a:bodyPr vert="horz" lIns="252000" tIns="144000" rIns="144000" bIns="4572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620" y="3428990"/>
            <a:ext cx="7446380" cy="342900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59770"/>
            <a:ext cx="3085618" cy="1325563"/>
          </a:xfrm>
        </p:spPr>
        <p:txBody>
          <a:bodyPr lIns="0" anchor="t"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E0AB4DF-4264-4631-9A72-72B25F9BE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078" y="1197273"/>
            <a:ext cx="6121722" cy="382749"/>
          </a:xfrm>
        </p:spPr>
        <p:txBody>
          <a:bodyPr lIns="0" tIns="0" anchor="t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078" y="1588155"/>
            <a:ext cx="6121722" cy="1397178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737092"/>
            <a:ext cx="3085618" cy="2663707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362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502" y="4973519"/>
            <a:ext cx="7299618" cy="1440000"/>
          </a:xfrm>
          <a:solidFill>
            <a:schemeClr val="accent1"/>
          </a:solidFill>
        </p:spPr>
        <p:txBody>
          <a:bodyPr lIns="21600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3602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27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59740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955941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72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54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89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61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970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2">
                    <a:lumMod val="75000"/>
                    <a:lumOff val="2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48043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649517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4">
                    <a:lumMod val="40000"/>
                    <a:lumOff val="6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683442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2">
              <a:lumMod val="75000"/>
              <a:lumOff val="25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5230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1">
              <a:lumMod val="60000"/>
              <a:lumOff val="4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71768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4">
              <a:lumMod val="40000"/>
              <a:lumOff val="6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21749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9791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917" y="1002146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9917" y="2291505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9917" y="3580864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5" title="Decorative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49917" y="4870223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bg1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26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58980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E5B409A-28A1-4F13-9C1C-E15291930DF1}"/>
              </a:ext>
            </a:extLst>
          </p:cNvPr>
          <p:cNvSpPr/>
          <p:nvPr userDrawn="1"/>
        </p:nvSpPr>
        <p:spPr>
          <a:xfrm>
            <a:off x="6721671" y="1047456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0A9508C-D302-4643-AFFA-37BE20A4CF91}"/>
              </a:ext>
            </a:extLst>
          </p:cNvPr>
          <p:cNvSpPr/>
          <p:nvPr userDrawn="1"/>
        </p:nvSpPr>
        <p:spPr>
          <a:xfrm>
            <a:off x="6721671" y="2342488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C430BF1-F654-4C13-9094-97AE78B80696}"/>
              </a:ext>
            </a:extLst>
          </p:cNvPr>
          <p:cNvSpPr/>
          <p:nvPr userDrawn="1"/>
        </p:nvSpPr>
        <p:spPr>
          <a:xfrm>
            <a:off x="6721671" y="3644740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4F3E6A2-CCB8-4870-9797-40002216D2B3}"/>
              </a:ext>
            </a:extLst>
          </p:cNvPr>
          <p:cNvSpPr/>
          <p:nvPr userDrawn="1"/>
        </p:nvSpPr>
        <p:spPr>
          <a:xfrm>
            <a:off x="6721671" y="4935469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725AD6-E3CC-4FAC-94F3-1F4CB56D22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74411" y="1200196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C80D4B49-1275-4A83-A987-EC233FB6CC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74411" y="2506752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B475AE2-C1A9-4191-A31B-5D6893397E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74411" y="3797479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29F28E2-C28B-447C-818F-8676A82EEAA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74411" y="5088208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922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880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2610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341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071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3923752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3916626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541483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63841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73169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7457D0-C252-49A3-9635-C29B38A49BDC}"/>
              </a:ext>
            </a:extLst>
          </p:cNvPr>
          <p:cNvSpPr/>
          <p:nvPr userDrawn="1"/>
        </p:nvSpPr>
        <p:spPr>
          <a:xfrm>
            <a:off x="117962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66715FF-568E-4151-A75B-79EC2EC52AED}"/>
              </a:ext>
            </a:extLst>
          </p:cNvPr>
          <p:cNvSpPr/>
          <p:nvPr userDrawn="1"/>
        </p:nvSpPr>
        <p:spPr>
          <a:xfrm>
            <a:off x="4025670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E41CAAB-44C4-48D7-80E1-3BF0D8006A5A}"/>
              </a:ext>
            </a:extLst>
          </p:cNvPr>
          <p:cNvSpPr/>
          <p:nvPr userDrawn="1"/>
        </p:nvSpPr>
        <p:spPr>
          <a:xfrm>
            <a:off x="687171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251A171-181E-416A-9BB8-F6DBEB470707}"/>
              </a:ext>
            </a:extLst>
          </p:cNvPr>
          <p:cNvSpPr/>
          <p:nvPr userDrawn="1"/>
        </p:nvSpPr>
        <p:spPr>
          <a:xfrm>
            <a:off x="9717761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FE6EF7CF-2190-49FE-8BAE-D2863ECD5C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47D99824-ECF4-4A44-A7CE-84F3AC262C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149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1AE9D02-1431-4CC3-8919-5D21732C45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978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9207058-4EB8-4D3C-B236-53DC24F30D9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9553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005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922" y="954224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2922" y="2245735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2922" y="3537246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02922" y="4828757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3276108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4194667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/>
          <p:cNvSpPr/>
          <p:nvPr userDrawn="1"/>
        </p:nvSpPr>
        <p:spPr>
          <a:xfrm>
            <a:off x="0" y="0"/>
            <a:ext cx="12192000" cy="2809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581" y="597067"/>
            <a:ext cx="8768625" cy="1149325"/>
          </a:xfrm>
        </p:spPr>
        <p:txBody>
          <a:bodyPr l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8871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2264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5657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9049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711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11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942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0942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17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717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340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340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2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759266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64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Decorative"/>
          <p:cNvSpPr/>
          <p:nvPr userDrawn="1"/>
        </p:nvSpPr>
        <p:spPr>
          <a:xfrm>
            <a:off x="0" y="1964267"/>
            <a:ext cx="3052729" cy="2443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 title="Decorative"/>
          <p:cNvSpPr/>
          <p:nvPr userDrawn="1"/>
        </p:nvSpPr>
        <p:spPr>
          <a:xfrm>
            <a:off x="6092848" y="1964267"/>
            <a:ext cx="3052729" cy="24435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 title="Decorative"/>
          <p:cNvSpPr/>
          <p:nvPr userDrawn="1"/>
        </p:nvSpPr>
        <p:spPr>
          <a:xfrm>
            <a:off x="9139272" y="4414498"/>
            <a:ext cx="3052729" cy="2443502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642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3790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25" title="Decorative"/>
          <p:cNvSpPr/>
          <p:nvPr userDrawn="1"/>
        </p:nvSpPr>
        <p:spPr>
          <a:xfrm>
            <a:off x="3046424" y="4414498"/>
            <a:ext cx="3052729" cy="24435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64410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4410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59042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359042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3288925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288925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12281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412281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31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848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750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2247900"/>
            <a:ext cx="5620473" cy="387032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F4DF3-3822-4AC9-9C82-C8D284E443EB}"/>
              </a:ext>
            </a:extLst>
          </p:cNvPr>
          <p:cNvSpPr/>
          <p:nvPr userDrawn="1"/>
        </p:nvSpPr>
        <p:spPr>
          <a:xfrm>
            <a:off x="5937569" y="2082800"/>
            <a:ext cx="5620473" cy="10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09635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7" name="Shape 62" title="Decorative">
            <a:extLst>
              <a:ext uri="{FF2B5EF4-FFF2-40B4-BE49-F238E27FC236}">
                <a16:creationId xmlns:a16="http://schemas.microsoft.com/office/drawing/2014/main" id="{5C48ADE8-5D65-4FF2-93E1-D504137454D1}"/>
              </a:ext>
            </a:extLst>
          </p:cNvPr>
          <p:cNvSpPr/>
          <p:nvPr userDrawn="1"/>
        </p:nvSpPr>
        <p:spPr>
          <a:xfrm flipV="1">
            <a:off x="5770807" y="839972"/>
            <a:ext cx="0" cy="5370328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310127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47689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5425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5607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Picture Placeholder 3" title="Decorative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98514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 title="Decorative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659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 title="Decorative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50030"/>
            <a:ext cx="2578099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612562" y="1959892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2529377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5" y="1497808"/>
            <a:ext cx="3129335" cy="536019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66714" y="-20671"/>
            <a:ext cx="3129336" cy="53970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446" y="2718684"/>
            <a:ext cx="3415560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8555848" y="4281994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096761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 title="Decorative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260389"/>
            <a:ext cx="2816352" cy="31738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701" y="0"/>
            <a:ext cx="2817564" cy="31756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586414"/>
            <a:ext cx="579890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9737" y="4586414"/>
            <a:ext cx="281756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7889" y="2030436"/>
            <a:ext cx="2817564" cy="24037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61076" y="0"/>
            <a:ext cx="2817564" cy="4434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213361" y="0"/>
            <a:ext cx="2815716" cy="1099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 title="Decorative"/>
          <p:cNvSpPr/>
          <p:nvPr userDrawn="1"/>
        </p:nvSpPr>
        <p:spPr>
          <a:xfrm>
            <a:off x="3196549" y="3334454"/>
            <a:ext cx="2815716" cy="1099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title="Decorative"/>
          <p:cNvSpPr/>
          <p:nvPr userDrawn="1"/>
        </p:nvSpPr>
        <p:spPr>
          <a:xfrm>
            <a:off x="6179737" y="0"/>
            <a:ext cx="2815716" cy="1878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9162924" y="4598770"/>
            <a:ext cx="2815716" cy="2259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3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36" r:id="rId2"/>
    <p:sldLayoutId id="2147483689" r:id="rId3"/>
    <p:sldLayoutId id="2147483735" r:id="rId4"/>
    <p:sldLayoutId id="2147483684" r:id="rId5"/>
    <p:sldLayoutId id="2147483752" r:id="rId6"/>
    <p:sldLayoutId id="2147483737" r:id="rId7"/>
    <p:sldLayoutId id="2147483651" r:id="rId8"/>
    <p:sldLayoutId id="2147483738" r:id="rId9"/>
    <p:sldLayoutId id="2147483685" r:id="rId10"/>
    <p:sldLayoutId id="2147483674" r:id="rId11"/>
    <p:sldLayoutId id="2147483690" r:id="rId12"/>
    <p:sldLayoutId id="2147483694" r:id="rId13"/>
    <p:sldLayoutId id="2147483748" r:id="rId14"/>
    <p:sldLayoutId id="2147483693" r:id="rId15"/>
    <p:sldLayoutId id="2147483686" r:id="rId16"/>
    <p:sldLayoutId id="2147483703" r:id="rId17"/>
    <p:sldLayoutId id="2147483709" r:id="rId18"/>
    <p:sldLayoutId id="2147483710" r:id="rId19"/>
    <p:sldLayoutId id="2147483711" r:id="rId20"/>
    <p:sldLayoutId id="2147483712" r:id="rId21"/>
    <p:sldLayoutId id="2147483749" r:id="rId22"/>
    <p:sldLayoutId id="2147483751" r:id="rId23"/>
    <p:sldLayoutId id="2147483704" r:id="rId24"/>
    <p:sldLayoutId id="2147483702" r:id="rId25"/>
    <p:sldLayoutId id="2147483713" r:id="rId26"/>
    <p:sldLayoutId id="2147483714" r:id="rId27"/>
    <p:sldLayoutId id="2147483715" r:id="rId28"/>
    <p:sldLayoutId id="2147483695" r:id="rId29"/>
    <p:sldLayoutId id="2147483730" r:id="rId30"/>
    <p:sldLayoutId id="2147483698" r:id="rId31"/>
    <p:sldLayoutId id="2147483731" r:id="rId32"/>
    <p:sldLayoutId id="2147483699" r:id="rId33"/>
    <p:sldLayoutId id="2147483732" r:id="rId34"/>
    <p:sldLayoutId id="2147483739" r:id="rId35"/>
    <p:sldLayoutId id="2147483740" r:id="rId36"/>
    <p:sldLayoutId id="2147483700" r:id="rId37"/>
    <p:sldLayoutId id="2147483741" r:id="rId38"/>
    <p:sldLayoutId id="2147483742" r:id="rId39"/>
    <p:sldLayoutId id="2147483696" r:id="rId40"/>
    <p:sldLayoutId id="2147483743" r:id="rId41"/>
    <p:sldLayoutId id="2147483744" r:id="rId42"/>
    <p:sldLayoutId id="2147483745" r:id="rId43"/>
    <p:sldLayoutId id="2147483705" r:id="rId44"/>
    <p:sldLayoutId id="2147483746" r:id="rId45"/>
    <p:sldLayoutId id="2147483687" r:id="rId46"/>
    <p:sldLayoutId id="2147483719" r:id="rId47"/>
    <p:sldLayoutId id="2147483720" r:id="rId48"/>
    <p:sldLayoutId id="2147483718" r:id="rId49"/>
    <p:sldLayoutId id="2147483721" r:id="rId50"/>
    <p:sldLayoutId id="2147483716" r:id="rId51"/>
    <p:sldLayoutId id="2147483722" r:id="rId52"/>
    <p:sldLayoutId id="2147483723" r:id="rId53"/>
    <p:sldLayoutId id="2147483753" r:id="rId54"/>
    <p:sldLayoutId id="2147483754" r:id="rId55"/>
    <p:sldLayoutId id="2147483755" r:id="rId56"/>
    <p:sldLayoutId id="2147483756" r:id="rId57"/>
    <p:sldLayoutId id="2147483725" r:id="rId58"/>
    <p:sldLayoutId id="2147483726" r:id="rId59"/>
    <p:sldLayoutId id="2147483675" r:id="rId60"/>
    <p:sldLayoutId id="2147483677" r:id="rId61"/>
    <p:sldLayoutId id="2147483729" r:id="rId62"/>
    <p:sldLayoutId id="2147483747" r:id="rId63"/>
    <p:sldLayoutId id="2147483728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 userDrawn="1">
          <p15:clr>
            <a:srgbClr val="F26B43"/>
          </p15:clr>
        </p15:guide>
        <p15:guide id="2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using a cell phone&#10;&#10;Description automatically generated with medium confidence">
            <a:extLst>
              <a:ext uri="{FF2B5EF4-FFF2-40B4-BE49-F238E27FC236}">
                <a16:creationId xmlns:a16="http://schemas.microsoft.com/office/drawing/2014/main" id="{59A5D366-BDCD-4761-A29B-21881A691F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13" b="13936"/>
          <a:stretch/>
        </p:blipFill>
        <p:spPr>
          <a:xfrm>
            <a:off x="20" y="4288"/>
            <a:ext cx="12191980" cy="461851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823991-6F5F-45D3-883F-8179BE10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4" y="4483022"/>
            <a:ext cx="9575801" cy="891250"/>
          </a:xfrm>
          <a:prstGeom prst="rect">
            <a:avLst/>
          </a:prstGeom>
        </p:spPr>
        <p:txBody>
          <a:bodyPr anchor="t">
            <a:normAutofit fontScale="90000"/>
          </a:bodyPr>
          <a:lstStyle/>
          <a:p>
            <a:br>
              <a:rPr lang="en-US" b="0" dirty="0"/>
            </a:br>
            <a:r>
              <a:rPr lang="en-US" b="0" dirty="0"/>
              <a:t> Financial well-being: What it means and how to help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title="Decorative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634413" y="812800"/>
            <a:ext cx="3557587" cy="5232400"/>
          </a:xfr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B4FCA40-13E2-DC15-2213-B06B76C8E060}"/>
              </a:ext>
            </a:extLst>
          </p:cNvPr>
          <p:cNvSpPr txBox="1"/>
          <p:nvPr/>
        </p:nvSpPr>
        <p:spPr>
          <a:xfrm>
            <a:off x="264136" y="283439"/>
            <a:ext cx="837027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en-US" sz="3200" b="0" i="0" u="none" strike="noStrike" baseline="0" dirty="0">
                <a:solidFill>
                  <a:srgbClr val="231F20"/>
                </a:solidFill>
                <a:latin typeface="Lucida Sans" panose="020B0602030504020204" pitchFamily="34" charset="0"/>
              </a:rPr>
              <a:t>The four elements of financial well-being</a:t>
            </a:r>
            <a:endParaRPr lang="en-US" sz="1800" b="0" i="0" u="none" strike="noStrike" baseline="0" dirty="0">
              <a:solidFill>
                <a:srgbClr val="020303"/>
              </a:solidFill>
              <a:latin typeface="Lucida Sans" panose="020B0602030504020204" pitchFamily="34" charset="0"/>
            </a:endParaRPr>
          </a:p>
          <a:p>
            <a:endParaRPr lang="en-US" sz="1800" b="0" i="0" u="none" strike="noStrike" baseline="0" dirty="0">
              <a:latin typeface="Lucida Sans" panose="020B0602030504020204" pitchFamily="34" charset="0"/>
            </a:endParaRPr>
          </a:p>
          <a:p>
            <a:pPr algn="ctr"/>
            <a:endParaRPr lang="en-US" sz="2400" b="0" i="0" u="none" strike="noStrike" baseline="0" dirty="0">
              <a:solidFill>
                <a:srgbClr val="000009"/>
              </a:solidFill>
              <a:latin typeface="Lucida Sans" panose="020B0602030504020204" pitchFamily="34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A5AA273-11CC-79A4-7DEA-5D8611695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483772"/>
              </p:ext>
            </p:extLst>
          </p:nvPr>
        </p:nvGraphicFramePr>
        <p:xfrm>
          <a:off x="264136" y="1361111"/>
          <a:ext cx="7991602" cy="5015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390">
                  <a:extLst>
                    <a:ext uri="{9D8B030D-6E8A-4147-A177-3AD203B41FA5}">
                      <a16:colId xmlns:a16="http://schemas.microsoft.com/office/drawing/2014/main" val="3290873995"/>
                    </a:ext>
                  </a:extLst>
                </a:gridCol>
                <a:gridCol w="3308879">
                  <a:extLst>
                    <a:ext uri="{9D8B030D-6E8A-4147-A177-3AD203B41FA5}">
                      <a16:colId xmlns:a16="http://schemas.microsoft.com/office/drawing/2014/main" val="3833262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6988996"/>
                    </a:ext>
                  </a:extLst>
                </a:gridCol>
              </a:tblGrid>
              <a:tr h="1395372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77384"/>
                  </a:ext>
                </a:extLst>
              </a:tr>
              <a:tr h="1689949">
                <a:tc>
                  <a:txBody>
                    <a:bodyPr/>
                    <a:lstStyle/>
                    <a:p>
                      <a:r>
                        <a:rPr lang="en-US" sz="2800" dirty="0"/>
                        <a:t>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Control over your day-to-day, </a:t>
                      </a:r>
                    </a:p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month-to-month finances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Capacity to absorb a financial shock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25248"/>
                  </a:ext>
                </a:extLst>
              </a:tr>
              <a:tr h="1395372">
                <a:tc>
                  <a:txBody>
                    <a:bodyPr/>
                    <a:lstStyle/>
                    <a:p>
                      <a:r>
                        <a:rPr lang="en-US" sz="2800" dirty="0"/>
                        <a:t>Freedom of 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Financial freedom to make choices to enjoy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 track to meet your financial goals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83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11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7946A2-8DCE-4047-9CAE-38128B4BAF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BE52921-898C-4569-9D8A-F1C5E0AB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that create financial well-being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Placeholder 6" title="Decorative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9" name="Picture Placeholder 8" title="Decorative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91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title="Decorative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" r="53"/>
          <a:stretch/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4A0257C-3D98-4E46-86D3-1B752C837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Ask for Help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7FC37E-9058-4ED1-8333-F003F720C9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37780" y="506808"/>
            <a:ext cx="6121722" cy="382749"/>
          </a:xfrm>
        </p:spPr>
        <p:txBody>
          <a:bodyPr>
            <a:noAutofit/>
          </a:bodyPr>
          <a:lstStyle/>
          <a:p>
            <a:r>
              <a:rPr lang="en-US" sz="1800" dirty="0"/>
              <a:t>City of Palm Coast</a:t>
            </a:r>
          </a:p>
          <a:p>
            <a:r>
              <a:rPr lang="en-US" sz="1800" dirty="0"/>
              <a:t>Flagler County Health and Human Services</a:t>
            </a:r>
          </a:p>
          <a:p>
            <a:r>
              <a:rPr lang="en-US" sz="1800" dirty="0"/>
              <a:t>Flagler Cares</a:t>
            </a:r>
          </a:p>
          <a:p>
            <a:r>
              <a:rPr lang="en-US" sz="1800" dirty="0"/>
              <a:t>Family Life Center</a:t>
            </a:r>
          </a:p>
          <a:p>
            <a:r>
              <a:rPr lang="en-US" sz="1800" dirty="0"/>
              <a:t>Local Churches</a:t>
            </a:r>
          </a:p>
          <a:p>
            <a:r>
              <a:rPr lang="en-US" sz="1800" dirty="0"/>
              <a:t>Civic Organizations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693199-BD3C-AEBC-7017-37AFFD0A17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3894" y="3737092"/>
            <a:ext cx="3559924" cy="2663707"/>
          </a:xfrm>
        </p:spPr>
        <p:txBody>
          <a:bodyPr/>
          <a:lstStyle/>
          <a:p>
            <a:pPr algn="ctr"/>
            <a:r>
              <a:rPr lang="en-US" dirty="0"/>
              <a:t>Tips:</a:t>
            </a:r>
          </a:p>
          <a:p>
            <a:pPr algn="ctr"/>
            <a:r>
              <a:rPr lang="en-US" dirty="0"/>
              <a:t>Look for free self help</a:t>
            </a:r>
          </a:p>
          <a:p>
            <a:pPr algn="ctr"/>
            <a:r>
              <a:rPr lang="en-US" dirty="0"/>
              <a:t>Discuss as a family</a:t>
            </a:r>
          </a:p>
          <a:p>
            <a:pPr algn="ctr"/>
            <a:r>
              <a:rPr lang="en-US" dirty="0"/>
              <a:t>Tag a friend or social group</a:t>
            </a:r>
          </a:p>
          <a:p>
            <a:pPr algn="ctr"/>
            <a:r>
              <a:rPr lang="en-US" dirty="0"/>
              <a:t>Search internet</a:t>
            </a:r>
          </a:p>
          <a:p>
            <a:pPr algn="ctr"/>
            <a:r>
              <a:rPr lang="en-US"/>
              <a:t>Start small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9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6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954F72"/>
      </a:accent1>
      <a:accent2>
        <a:srgbClr val="0F3955"/>
      </a:accent2>
      <a:accent3>
        <a:srgbClr val="BBC3CD"/>
      </a:accent3>
      <a:accent4>
        <a:srgbClr val="484848"/>
      </a:accent4>
      <a:accent5>
        <a:srgbClr val="1F1F26"/>
      </a:accent5>
      <a:accent6>
        <a:srgbClr val="F2CAA2"/>
      </a:accent6>
      <a:hlink>
        <a:srgbClr val="00194C"/>
      </a:hlink>
      <a:folHlink>
        <a:srgbClr val="954F72"/>
      </a:folHlink>
    </a:clrScheme>
    <a:fontScheme name="MSFT template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ICK TO ADD TITLE" id="{634D9E51-4949-4732-B929-C29E3E42414E}" vid="{5842DBD6-7D6C-4C1A-8AA9-69FB39037E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bold sophisticated presentation</Template>
  <TotalTime>26</TotalTime>
  <Words>101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Corbel</vt:lpstr>
      <vt:lpstr>Lucida Sans</vt:lpstr>
      <vt:lpstr>Times New Roman</vt:lpstr>
      <vt:lpstr>Office Theme</vt:lpstr>
      <vt:lpstr>  Financial well-being: What it means and how to help </vt:lpstr>
      <vt:lpstr>PowerPoint Presentation</vt:lpstr>
      <vt:lpstr>Factors that create financial well-being </vt:lpstr>
      <vt:lpstr>Ask for Help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Jacqueline Gonzalez</dc:creator>
  <cp:lastModifiedBy>Jacqueline Gonzalez</cp:lastModifiedBy>
  <cp:revision>1</cp:revision>
  <dcterms:created xsi:type="dcterms:W3CDTF">2026-03-26T19:49:22Z</dcterms:created>
  <dcterms:modified xsi:type="dcterms:W3CDTF">2026-03-26T20:16:12Z</dcterms:modified>
</cp:coreProperties>
</file>